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466" r:id="rId5"/>
    <p:sldId id="335" r:id="rId6"/>
    <p:sldId id="336" r:id="rId7"/>
    <p:sldId id="337" r:id="rId8"/>
    <p:sldId id="338" r:id="rId9"/>
    <p:sldId id="339" r:id="rId10"/>
    <p:sldId id="340" r:id="rId11"/>
    <p:sldId id="467" r:id="rId12"/>
    <p:sldId id="468" r:id="rId13"/>
    <p:sldId id="469" r:id="rId14"/>
    <p:sldId id="333" r:id="rId15"/>
    <p:sldId id="470" r:id="rId16"/>
    <p:sldId id="359" r:id="rId17"/>
    <p:sldId id="471" r:id="rId18"/>
    <p:sldId id="334" r:id="rId19"/>
    <p:sldId id="477" r:id="rId20"/>
    <p:sldId id="472" r:id="rId21"/>
    <p:sldId id="476" r:id="rId22"/>
    <p:sldId id="360" r:id="rId23"/>
    <p:sldId id="473" r:id="rId24"/>
    <p:sldId id="271" r:id="rId25"/>
    <p:sldId id="474" r:id="rId26"/>
    <p:sldId id="478" r:id="rId27"/>
    <p:sldId id="479" r:id="rId28"/>
    <p:sldId id="482" r:id="rId29"/>
    <p:sldId id="483" r:id="rId30"/>
    <p:sldId id="361" r:id="rId31"/>
    <p:sldId id="475" r:id="rId32"/>
    <p:sldId id="480" r:id="rId33"/>
    <p:sldId id="481" r:id="rId34"/>
    <p:sldId id="327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303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19B4A-89D2-45D1-9863-DA07F924F378}" type="datetimeFigureOut">
              <a:rPr lang="tr-TR" smtClean="0"/>
              <a:pPr/>
              <a:t>10.08.2020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/>
          </a:bodyPr>
          <a:lstStyle/>
          <a:p>
            <a:r>
              <a:rPr lang="tr-TR" sz="7200" b="1" i="1" dirty="0" smtClean="0">
                <a:solidFill>
                  <a:srgbClr val="03035D"/>
                </a:solidFill>
              </a:rPr>
              <a:t>ANAYASA HUKUKU</a:t>
            </a:r>
            <a:endParaRPr lang="tr-TR" sz="7200" b="1" i="1" dirty="0">
              <a:solidFill>
                <a:srgbClr val="03035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363272" cy="66693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sz="3600" b="1" dirty="0" smtClean="0">
                <a:solidFill>
                  <a:srgbClr val="FF0000"/>
                </a:solidFill>
              </a:rPr>
              <a:t>1921 Anayasası (Teşkilat‐ı Esasiye)</a:t>
            </a:r>
            <a:endParaRPr lang="tr-TR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“Egemenlik kayıtsız şartsız milletindir”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Güçler birliği</a:t>
            </a:r>
            <a:r>
              <a:rPr lang="tr-TR" dirty="0" smtClean="0"/>
              <a:t> ilkesi kabul edildi.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Meclis hükümeti sistemi </a:t>
            </a:r>
            <a:r>
              <a:rPr lang="tr-TR" dirty="0" smtClean="0"/>
              <a:t>uygulandı</a:t>
            </a:r>
          </a:p>
          <a:p>
            <a:pPr>
              <a:buNone/>
            </a:pPr>
            <a:r>
              <a:rPr lang="tr-TR" dirty="0" smtClean="0"/>
              <a:t>• Seçimler </a:t>
            </a:r>
            <a:r>
              <a:rPr lang="tr-TR" b="1" dirty="0" smtClean="0"/>
              <a:t>iki yılda bir </a:t>
            </a:r>
            <a:r>
              <a:rPr lang="tr-TR" dirty="0" smtClean="0"/>
              <a:t>ve </a:t>
            </a:r>
            <a:r>
              <a:rPr lang="tr-TR" b="1" dirty="0" smtClean="0"/>
              <a:t>çift dereceli </a:t>
            </a:r>
            <a:r>
              <a:rPr lang="tr-TR" dirty="0" smtClean="0"/>
              <a:t>yapılırdı. </a:t>
            </a:r>
          </a:p>
          <a:p>
            <a:pPr>
              <a:buNone/>
            </a:pPr>
            <a:r>
              <a:rPr lang="tr-TR" dirty="0" smtClean="0"/>
              <a:t>• Yerinden yönetim ilkesi kabul edildi.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1923 Değişiklikleri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‘Türk Devleti’nin hükümet şekli Cumhuriyet’tir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• Devletin dini </a:t>
            </a:r>
            <a:r>
              <a:rPr lang="tr-TR" b="1" dirty="0" smtClean="0"/>
              <a:t>İslam</a:t>
            </a:r>
            <a:r>
              <a:rPr lang="tr-TR" dirty="0" smtClean="0"/>
              <a:t>’dır, resmi dili </a:t>
            </a:r>
            <a:r>
              <a:rPr lang="tr-TR" b="1" dirty="0" err="1" smtClean="0"/>
              <a:t>Türkçe</a:t>
            </a:r>
            <a:r>
              <a:rPr lang="tr-TR" dirty="0" err="1" smtClean="0"/>
              <a:t>’dir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• Cumhurbaşkanı </a:t>
            </a:r>
            <a:r>
              <a:rPr lang="tr-TR" b="1" dirty="0" smtClean="0"/>
              <a:t>TBMM</a:t>
            </a:r>
            <a:r>
              <a:rPr lang="tr-TR" dirty="0" smtClean="0"/>
              <a:t> tarafından </a:t>
            </a:r>
            <a:r>
              <a:rPr lang="tr-TR" b="1" dirty="0" smtClean="0"/>
              <a:t>4 yıllığına </a:t>
            </a:r>
            <a:r>
              <a:rPr lang="tr-TR" dirty="0" smtClean="0"/>
              <a:t>seçilir.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1921 Anayasasının Özellikleri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Tek yumuşak ve çerçeve anayasadır.</a:t>
            </a:r>
          </a:p>
          <a:p>
            <a:pPr>
              <a:buNone/>
            </a:pPr>
            <a:r>
              <a:rPr lang="tr-TR" dirty="0" smtClean="0"/>
              <a:t>• Kurucu meclis hazırlamış ve asli kurucu iktidar özelliğindedir.</a:t>
            </a:r>
          </a:p>
          <a:p>
            <a:pPr>
              <a:buNone/>
            </a:pPr>
            <a:r>
              <a:rPr lang="tr-TR" dirty="0" smtClean="0"/>
              <a:t>• 1921 Anayasasında yargı</a:t>
            </a:r>
            <a:r>
              <a:rPr lang="tr-TR" b="1" dirty="0" smtClean="0"/>
              <a:t> </a:t>
            </a:r>
            <a:r>
              <a:rPr lang="tr-TR" dirty="0" smtClean="0"/>
              <a:t>düzenlenmemiştir.</a:t>
            </a:r>
          </a:p>
          <a:p>
            <a:pPr>
              <a:buNone/>
            </a:pPr>
            <a:r>
              <a:rPr lang="tr-TR" dirty="0" smtClean="0"/>
              <a:t>• Temel hak ve ödevlerle ilgili düzenleme yapılmamıştır.</a:t>
            </a:r>
          </a:p>
          <a:p>
            <a:pPr>
              <a:buNone/>
            </a:pPr>
            <a:r>
              <a:rPr lang="tr-TR" dirty="0" smtClean="0"/>
              <a:t>• Laik bir anayasa değildir. </a:t>
            </a:r>
          </a:p>
          <a:p>
            <a:pPr>
              <a:buNone/>
            </a:pPr>
            <a:r>
              <a:rPr lang="tr-TR" dirty="0" smtClean="0"/>
              <a:t>• Savaş döneminde uygulanan olağanüstü bir anayasadır.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363272" cy="66693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sz="4500" b="1" dirty="0" smtClean="0">
                <a:solidFill>
                  <a:srgbClr val="FF0000"/>
                </a:solidFill>
              </a:rPr>
              <a:t>1924 Anayasası</a:t>
            </a:r>
            <a:endParaRPr lang="tr-TR" sz="4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‘</a:t>
            </a:r>
            <a:r>
              <a:rPr lang="tr-TR" b="1" dirty="0" smtClean="0"/>
              <a:t>Türkiye Devleti bir Cumhuriyet’tir’</a:t>
            </a:r>
            <a:r>
              <a:rPr lang="tr-TR" dirty="0" smtClean="0"/>
              <a:t> değişmez maddesi kabul edildi.</a:t>
            </a:r>
          </a:p>
          <a:p>
            <a:pPr>
              <a:buNone/>
            </a:pPr>
            <a:r>
              <a:rPr lang="tr-TR" dirty="0" smtClean="0"/>
              <a:t>• Güçler birliği, görevler ayrılığı benimsendi.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“Meclisin üstünlüğü” </a:t>
            </a:r>
            <a:r>
              <a:rPr lang="tr-TR" dirty="0" smtClean="0"/>
              <a:t>esastı. Meclisin </a:t>
            </a:r>
            <a:r>
              <a:rPr lang="tr-TR" b="1" dirty="0" smtClean="0"/>
              <a:t>yasama yorumu</a:t>
            </a:r>
            <a:r>
              <a:rPr lang="tr-TR" dirty="0" smtClean="0"/>
              <a:t> yetkisi vardı.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Karma hükümet sistemi </a:t>
            </a:r>
            <a:r>
              <a:rPr lang="tr-TR" dirty="0" smtClean="0"/>
              <a:t>uygulandı.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Ankara</a:t>
            </a:r>
            <a:r>
              <a:rPr lang="tr-TR" dirty="0" smtClean="0"/>
              <a:t> başkent olarak düzenlendi.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1924 Anayasasındaki Değişiklikler</a:t>
            </a:r>
          </a:p>
          <a:p>
            <a:pPr>
              <a:buNone/>
            </a:pPr>
            <a:r>
              <a:rPr lang="tr-TR" dirty="0" smtClean="0"/>
              <a:t>• 1928: </a:t>
            </a:r>
            <a:r>
              <a:rPr lang="tr-TR" b="1" dirty="0" smtClean="0"/>
              <a:t>Devletin dini İslam</a:t>
            </a:r>
            <a:r>
              <a:rPr lang="tr-TR" dirty="0" smtClean="0"/>
              <a:t>’dır” ibaresi kaldırıldı.</a:t>
            </a:r>
          </a:p>
          <a:p>
            <a:pPr>
              <a:buNone/>
            </a:pPr>
            <a:r>
              <a:rPr lang="tr-TR" dirty="0" smtClean="0"/>
              <a:t>• 1930‐1934: Kadınlar siyasi haklarını kazandı. </a:t>
            </a:r>
            <a:r>
              <a:rPr lang="tr-TR" b="1" dirty="0" smtClean="0"/>
              <a:t>Belediye</a:t>
            </a:r>
            <a:r>
              <a:rPr lang="tr-TR" dirty="0" smtClean="0"/>
              <a:t> (1930), </a:t>
            </a:r>
            <a:r>
              <a:rPr lang="tr-TR" b="1" dirty="0" smtClean="0"/>
              <a:t>Muhtarlık</a:t>
            </a:r>
          </a:p>
          <a:p>
            <a:pPr>
              <a:buNone/>
            </a:pPr>
            <a:r>
              <a:rPr lang="tr-TR" dirty="0" smtClean="0"/>
              <a:t>(1933) ve </a:t>
            </a:r>
            <a:r>
              <a:rPr lang="tr-TR" b="1" dirty="0" smtClean="0"/>
              <a:t>Milletvekili</a:t>
            </a:r>
            <a:r>
              <a:rPr lang="tr-TR" dirty="0" smtClean="0"/>
              <a:t> (1934)</a:t>
            </a:r>
          </a:p>
          <a:p>
            <a:pPr>
              <a:buNone/>
            </a:pPr>
            <a:r>
              <a:rPr lang="tr-TR" dirty="0" smtClean="0"/>
              <a:t>• 1937: </a:t>
            </a:r>
            <a:r>
              <a:rPr lang="tr-TR" b="1" dirty="0" smtClean="0"/>
              <a:t>Laiklik </a:t>
            </a:r>
            <a:r>
              <a:rPr lang="tr-TR" dirty="0" smtClean="0"/>
              <a:t>ve diğer </a:t>
            </a:r>
            <a:r>
              <a:rPr lang="tr-TR" b="1" dirty="0" smtClean="0"/>
              <a:t>Atatürk ilkeleri </a:t>
            </a:r>
            <a:r>
              <a:rPr lang="tr-TR" dirty="0" smtClean="0"/>
              <a:t>anayasaya eklendi.</a:t>
            </a:r>
          </a:p>
          <a:p>
            <a:pPr>
              <a:buNone/>
            </a:pPr>
            <a:r>
              <a:rPr lang="tr-TR" dirty="0" smtClean="0"/>
              <a:t>• 1946: Seçimler </a:t>
            </a:r>
            <a:r>
              <a:rPr lang="tr-TR" b="1" dirty="0" smtClean="0"/>
              <a:t>4 yıla </a:t>
            </a:r>
            <a:r>
              <a:rPr lang="tr-TR" dirty="0" smtClean="0"/>
              <a:t>çıkarıldı ve </a:t>
            </a:r>
            <a:r>
              <a:rPr lang="tr-TR" b="1" dirty="0" smtClean="0"/>
              <a:t>tek dereceli </a:t>
            </a:r>
            <a:r>
              <a:rPr lang="tr-TR" dirty="0" smtClean="0"/>
              <a:t>yapılmaya başlandı.</a:t>
            </a:r>
          </a:p>
          <a:p>
            <a:pPr>
              <a:buNone/>
            </a:pPr>
            <a:r>
              <a:rPr lang="tr-TR" dirty="0" smtClean="0"/>
              <a:t>• 1946: </a:t>
            </a:r>
            <a:r>
              <a:rPr lang="tr-TR" b="1" dirty="0" smtClean="0"/>
              <a:t>Çok partili hayata </a:t>
            </a:r>
            <a:r>
              <a:rPr lang="tr-TR" dirty="0" smtClean="0"/>
              <a:t>geçildi</a:t>
            </a:r>
          </a:p>
          <a:p>
            <a:pPr>
              <a:buNone/>
            </a:pPr>
            <a:r>
              <a:rPr lang="tr-TR" dirty="0" smtClean="0"/>
              <a:t>• 1950: </a:t>
            </a:r>
            <a:r>
              <a:rPr lang="tr-TR" b="1" dirty="0" smtClean="0"/>
              <a:t>Gizli oy </a:t>
            </a:r>
            <a:r>
              <a:rPr lang="tr-TR" dirty="0" smtClean="0"/>
              <a:t>ve</a:t>
            </a:r>
            <a:r>
              <a:rPr lang="tr-TR" b="1" dirty="0" smtClean="0"/>
              <a:t> açık sayım - döküm </a:t>
            </a:r>
            <a:r>
              <a:rPr lang="tr-TR" dirty="0" smtClean="0"/>
              <a:t>uygulandı.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1924 Anayasasının Özellikleri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Sert  ve </a:t>
            </a:r>
            <a:r>
              <a:rPr lang="tr-TR" dirty="0" err="1" smtClean="0"/>
              <a:t>kazuistik</a:t>
            </a:r>
            <a:r>
              <a:rPr lang="tr-TR" dirty="0" smtClean="0"/>
              <a:t> bir anayasadır.</a:t>
            </a:r>
          </a:p>
          <a:p>
            <a:pPr>
              <a:buNone/>
            </a:pPr>
            <a:r>
              <a:rPr lang="tr-TR" dirty="0" smtClean="0"/>
              <a:t>• Normal meclis hazırlamıştır, asli kurucu iktidar özelliğindedir. </a:t>
            </a:r>
          </a:p>
          <a:p>
            <a:pPr>
              <a:buNone/>
            </a:pPr>
            <a:r>
              <a:rPr lang="tr-TR" dirty="0" smtClean="0"/>
              <a:t>• Yargıya yer vermiştir</a:t>
            </a:r>
          </a:p>
          <a:p>
            <a:pPr>
              <a:buNone/>
            </a:pPr>
            <a:r>
              <a:rPr lang="tr-TR" dirty="0" smtClean="0"/>
              <a:t>• Temel hak ve özgürlüklere kısmen yer vermiştir.</a:t>
            </a:r>
          </a:p>
          <a:p>
            <a:pPr>
              <a:buNone/>
            </a:pPr>
            <a:r>
              <a:rPr lang="tr-TR" dirty="0" smtClean="0"/>
              <a:t>• Anayasanın üstünlüğü ilkesi benimsenmiştir.</a:t>
            </a:r>
          </a:p>
          <a:p>
            <a:pPr>
              <a:buNone/>
            </a:pPr>
            <a:r>
              <a:rPr lang="tr-TR" dirty="0" smtClean="0"/>
              <a:t>• Çoğunlukçu demokrasiyi benimsemiştir.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363272" cy="666936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sz="4500" b="1" dirty="0" smtClean="0">
                <a:solidFill>
                  <a:srgbClr val="FF0000"/>
                </a:solidFill>
              </a:rPr>
              <a:t>1961 Anayasası</a:t>
            </a:r>
            <a:endParaRPr lang="tr-TR" sz="45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‘</a:t>
            </a:r>
            <a:r>
              <a:rPr lang="tr-TR" b="1" dirty="0" smtClean="0"/>
              <a:t>Türkiye Devleti bir Cumhuriyet’tir’</a:t>
            </a:r>
            <a:r>
              <a:rPr lang="tr-TR" dirty="0" smtClean="0"/>
              <a:t> değişmez maddesi kabul edildi.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Kuvvetler ayrılığı </a:t>
            </a:r>
            <a:r>
              <a:rPr lang="tr-TR" dirty="0" smtClean="0"/>
              <a:t>ilk kez kabul edildi.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Parlamenter sisteme </a:t>
            </a:r>
            <a:r>
              <a:rPr lang="tr-TR" dirty="0" smtClean="0"/>
              <a:t>geçildi.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CB </a:t>
            </a:r>
            <a:r>
              <a:rPr lang="tr-TR" dirty="0" smtClean="0"/>
              <a:t>görev süresi </a:t>
            </a:r>
            <a:r>
              <a:rPr lang="tr-TR" b="1" dirty="0" smtClean="0"/>
              <a:t>7 yıl </a:t>
            </a:r>
            <a:r>
              <a:rPr lang="tr-TR" dirty="0" smtClean="0"/>
              <a:t>olarak düzenlendi.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Temel hak ve özgürlükler </a:t>
            </a:r>
            <a:r>
              <a:rPr lang="tr-TR" dirty="0" smtClean="0"/>
              <a:t>ayrıntılı bir şekilde düzenlendi.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b="1" dirty="0" smtClean="0"/>
              <a:t>Milli devlet, sosyal devlet, </a:t>
            </a:r>
            <a:r>
              <a:rPr lang="tr-TR" dirty="0" smtClean="0"/>
              <a:t>insan haklarına </a:t>
            </a:r>
            <a:r>
              <a:rPr lang="tr-TR" b="1" dirty="0" smtClean="0"/>
              <a:t>dayalı </a:t>
            </a:r>
            <a:r>
              <a:rPr lang="tr-TR" dirty="0" smtClean="0"/>
              <a:t>devlet ilkeleri kabul edildi.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Anayasa Mahkemesi</a:t>
            </a:r>
            <a:r>
              <a:rPr lang="tr-TR" dirty="0" smtClean="0"/>
              <a:t> başta olmak üzere </a:t>
            </a:r>
            <a:r>
              <a:rPr lang="tr-TR" b="1" dirty="0" smtClean="0"/>
              <a:t>Yüksek Mahkemeler </a:t>
            </a:r>
            <a:r>
              <a:rPr lang="tr-TR" dirty="0" smtClean="0"/>
              <a:t>kuruldu.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YHK, YSK, MGK, DİB </a:t>
            </a:r>
            <a:r>
              <a:rPr lang="tr-TR" dirty="0" smtClean="0"/>
              <a:t>gibi anayasal kuruluşlar kuruldu. </a:t>
            </a:r>
            <a:r>
              <a:rPr lang="tr-TR" b="1" dirty="0" smtClean="0"/>
              <a:t>Yönetmelik </a:t>
            </a:r>
            <a:r>
              <a:rPr lang="tr-TR" dirty="0" smtClean="0"/>
              <a:t>çıkarabilme</a:t>
            </a:r>
          </a:p>
          <a:p>
            <a:pPr>
              <a:buNone/>
            </a:pPr>
            <a:r>
              <a:rPr lang="tr-TR" dirty="0" smtClean="0"/>
              <a:t>düzenlendi.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1971‐1973 Değişiklikleri</a:t>
            </a:r>
          </a:p>
          <a:p>
            <a:pPr>
              <a:buNone/>
            </a:pPr>
            <a:r>
              <a:rPr lang="tr-TR" dirty="0" smtClean="0"/>
              <a:t>• Bakanlar Kuruluna  </a:t>
            </a:r>
            <a:r>
              <a:rPr lang="tr-TR" b="1" dirty="0" smtClean="0"/>
              <a:t>KHK </a:t>
            </a:r>
            <a:r>
              <a:rPr lang="tr-TR" dirty="0" smtClean="0"/>
              <a:t>çıkarma yetkisi verildi.</a:t>
            </a:r>
          </a:p>
          <a:p>
            <a:pPr>
              <a:buNone/>
            </a:pPr>
            <a:r>
              <a:rPr lang="tr-TR" dirty="0" smtClean="0"/>
              <a:t>• Askeri otorite güçlendirildi. </a:t>
            </a:r>
            <a:r>
              <a:rPr lang="tr-TR" b="1" dirty="0" smtClean="0"/>
              <a:t>YAŞ, DGM</a:t>
            </a:r>
            <a:r>
              <a:rPr lang="tr-TR" dirty="0" smtClean="0"/>
              <a:t>’ler ve </a:t>
            </a:r>
            <a:r>
              <a:rPr lang="tr-TR" b="1" dirty="0" smtClean="0"/>
              <a:t>AYİM </a:t>
            </a:r>
            <a:r>
              <a:rPr lang="tr-TR" dirty="0" smtClean="0"/>
              <a:t>kuruldu.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• Temel haklar için </a:t>
            </a:r>
            <a:r>
              <a:rPr lang="tr-TR" b="1" dirty="0" smtClean="0"/>
              <a:t>genel sınırlama sebepleri </a:t>
            </a:r>
            <a:r>
              <a:rPr lang="tr-TR" dirty="0" smtClean="0"/>
              <a:t>kabul edildi.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1961 Anayasasının Özellikleri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Sert  ve </a:t>
            </a:r>
            <a:r>
              <a:rPr lang="tr-TR" dirty="0" err="1" smtClean="0"/>
              <a:t>kazuistik</a:t>
            </a:r>
            <a:r>
              <a:rPr lang="tr-TR" dirty="0" smtClean="0"/>
              <a:t> bir anayasadır.</a:t>
            </a:r>
          </a:p>
          <a:p>
            <a:pPr>
              <a:buNone/>
            </a:pPr>
            <a:r>
              <a:rPr lang="tr-TR" dirty="0" smtClean="0"/>
              <a:t>• Kurucu çift meclis hazırlamıştır, asli kurucu iktidar özelliğindedir. </a:t>
            </a:r>
          </a:p>
          <a:p>
            <a:pPr>
              <a:buNone/>
            </a:pPr>
            <a:r>
              <a:rPr lang="tr-TR" dirty="0" smtClean="0"/>
              <a:t>• En özgürlükçü ve temel hakları koruyan anayasadır.</a:t>
            </a:r>
          </a:p>
          <a:p>
            <a:pPr>
              <a:buNone/>
            </a:pPr>
            <a:r>
              <a:rPr lang="tr-TR" dirty="0" smtClean="0"/>
              <a:t>• Başlangıç bölümü anayasaya dahil edilmiştir.</a:t>
            </a:r>
          </a:p>
          <a:p>
            <a:pPr>
              <a:buNone/>
            </a:pPr>
            <a:r>
              <a:rPr lang="tr-TR" dirty="0" smtClean="0"/>
              <a:t>• Çoğulcu demokrasiyi benimsemiştir ve yasamayı güçlendirmiştir.</a:t>
            </a:r>
          </a:p>
          <a:p>
            <a:pPr>
              <a:buNone/>
            </a:pPr>
            <a:r>
              <a:rPr lang="tr-TR" dirty="0" smtClean="0"/>
              <a:t>• Askeri müdahale sonucu yapılmış ve halkoylaması ile kabul edilmiştir.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363272" cy="66693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4500" b="1" dirty="0" smtClean="0">
                <a:solidFill>
                  <a:srgbClr val="FF0000"/>
                </a:solidFill>
              </a:rPr>
              <a:t>1982 Anayasasının Özellikleri</a:t>
            </a:r>
          </a:p>
          <a:p>
            <a:pPr>
              <a:buNone/>
            </a:pPr>
            <a:r>
              <a:rPr lang="tr-TR" dirty="0" smtClean="0"/>
              <a:t>• Askeri müdahale sonucu yapılmış ve halkoylaması ile kabul edilmiştir.</a:t>
            </a:r>
          </a:p>
          <a:p>
            <a:pPr>
              <a:buNone/>
            </a:pPr>
            <a:r>
              <a:rPr lang="tr-TR" dirty="0" smtClean="0"/>
              <a:t>• MGK  tarafından Danışma Meclisi kurulmuştur.</a:t>
            </a:r>
          </a:p>
          <a:p>
            <a:pPr>
              <a:buNone/>
            </a:pPr>
            <a:r>
              <a:rPr lang="tr-TR" dirty="0" smtClean="0"/>
              <a:t>• Anayasa ve CB seçimi bir arada halkoyuna sunulmuştur.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</a:t>
            </a:r>
            <a:r>
              <a:rPr lang="tr-TR" dirty="0" smtClean="0"/>
              <a:t>En sert ve en </a:t>
            </a:r>
            <a:r>
              <a:rPr lang="tr-TR" dirty="0" err="1" smtClean="0"/>
              <a:t>kazuistik</a:t>
            </a:r>
            <a:r>
              <a:rPr lang="tr-TR" dirty="0" smtClean="0"/>
              <a:t> anayasadır.</a:t>
            </a:r>
          </a:p>
          <a:p>
            <a:pPr>
              <a:buNone/>
            </a:pPr>
            <a:r>
              <a:rPr lang="tr-TR" dirty="0" smtClean="0"/>
              <a:t>• En otoriter anayasadır.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</a:t>
            </a:r>
            <a:r>
              <a:rPr lang="tr-TR" dirty="0" smtClean="0"/>
              <a:t>Başlangıç bölümü anayasaya dahil edilmiştir.</a:t>
            </a:r>
          </a:p>
          <a:p>
            <a:pPr>
              <a:buNone/>
            </a:pPr>
            <a:r>
              <a:rPr lang="tr-TR" dirty="0" smtClean="0"/>
              <a:t>•</a:t>
            </a:r>
            <a:r>
              <a:rPr lang="tr-TR" b="1" dirty="0" smtClean="0"/>
              <a:t> </a:t>
            </a:r>
            <a:r>
              <a:rPr lang="tr-TR" dirty="0" smtClean="0"/>
              <a:t>Çoğunlukçu demokrasiyi benimsemiştir ve </a:t>
            </a:r>
            <a:r>
              <a:rPr lang="tr-TR" dirty="0" err="1" smtClean="0"/>
              <a:t>CB’nı</a:t>
            </a:r>
            <a:r>
              <a:rPr lang="tr-TR" dirty="0" smtClean="0"/>
              <a:t> güçlendirmiştir. </a:t>
            </a: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CB kararnamesi düzenlenmiştir.</a:t>
            </a:r>
          </a:p>
          <a:p>
            <a:pPr>
              <a:buNone/>
            </a:pPr>
            <a:r>
              <a:rPr lang="tr-TR" dirty="0" smtClean="0"/>
              <a:t>• OHAL ve Sıkıyönetim </a:t>
            </a:r>
            <a:r>
              <a:rPr lang="tr-TR" dirty="0" err="1" smtClean="0"/>
              <a:t>KHK’sı</a:t>
            </a:r>
            <a:r>
              <a:rPr lang="tr-TR" dirty="0" smtClean="0"/>
              <a:t> düzenlenmiştir.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• CB Genel Sekreterliği ve DDK kurulmuştur.</a:t>
            </a:r>
          </a:p>
          <a:p>
            <a:pPr>
              <a:buNone/>
            </a:pPr>
            <a:r>
              <a:rPr lang="tr-TR" dirty="0" smtClean="0"/>
              <a:t>• YÖK kurulmuştur.</a:t>
            </a:r>
          </a:p>
          <a:p>
            <a:pPr>
              <a:buNone/>
            </a:pPr>
            <a:r>
              <a:rPr lang="tr-TR" dirty="0" smtClean="0"/>
              <a:t>• HSYK kurulmuştur.</a:t>
            </a:r>
          </a:p>
          <a:p>
            <a:pPr>
              <a:buNone/>
            </a:pPr>
            <a:r>
              <a:rPr lang="tr-TR" dirty="0" smtClean="0"/>
              <a:t>• </a:t>
            </a:r>
            <a:r>
              <a:rPr lang="tr-TR" dirty="0" err="1" smtClean="0"/>
              <a:t>CB’nın</a:t>
            </a:r>
            <a:r>
              <a:rPr lang="tr-TR" dirty="0" smtClean="0"/>
              <a:t> seçimleri yenileyebilmesi düzenlenmiştir.</a:t>
            </a:r>
          </a:p>
          <a:p>
            <a:pPr>
              <a:buNone/>
            </a:pPr>
            <a:r>
              <a:rPr lang="tr-TR" dirty="0" smtClean="0"/>
              <a:t>• Atatürk milliyetçiliği ve insan haklarına saygılı devlet ilkesi kabul</a:t>
            </a:r>
          </a:p>
          <a:p>
            <a:pPr>
              <a:buNone/>
            </a:pPr>
            <a:r>
              <a:rPr lang="tr-TR" dirty="0" smtClean="0"/>
              <a:t>edilmiştir.</a:t>
            </a:r>
          </a:p>
          <a:p>
            <a:pPr>
              <a:buNone/>
            </a:pPr>
            <a:r>
              <a:rPr lang="tr-TR" dirty="0" smtClean="0"/>
              <a:t>• %10 barajı ve oy kullanma zorunluluğu getirilmiştir</a:t>
            </a:r>
          </a:p>
          <a:p>
            <a:pPr>
              <a:buNone/>
            </a:pPr>
            <a:r>
              <a:rPr lang="tr-TR" dirty="0" smtClean="0"/>
              <a:t>• Bir geçiş dönemi öngörülmüştür.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(2011)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1982 Anayasası’na göre, Devletin şekli ile ilgili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aşağıdaki ifadelerden hangisi doğrudur?</a:t>
            </a:r>
            <a:r>
              <a:rPr lang="tr-TR" dirty="0" smtClean="0"/>
              <a:t>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A) Türkiye federal devlettir.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B) Türkiye </a:t>
            </a:r>
            <a:r>
              <a:rPr lang="tr-TR" dirty="0" err="1" smtClean="0"/>
              <a:t>konfederal</a:t>
            </a:r>
            <a:r>
              <a:rPr lang="tr-TR" dirty="0" smtClean="0"/>
              <a:t> bir devlettir.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Türkiye Devleti monarşidir.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D) Türkiye Devleti totaliter bir devlettir.                  </a:t>
            </a:r>
          </a:p>
          <a:p>
            <a:pPr marL="514350" indent="-514350">
              <a:buNone/>
            </a:pPr>
            <a:r>
              <a:rPr lang="tr-TR" dirty="0" smtClean="0"/>
              <a:t>E) Türkiye Devleti bir Cumhuriyet’tir.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(2011)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1982 Anayasası’na göre, Devletin şekli ile ilgili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aşağıdaki ifadelerden hangisi doğrudur?</a:t>
            </a:r>
            <a:r>
              <a:rPr lang="tr-TR" dirty="0" smtClean="0"/>
              <a:t>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A) Türkiye federal devlettir.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B) Türkiye </a:t>
            </a:r>
            <a:r>
              <a:rPr lang="tr-TR" dirty="0" err="1" smtClean="0"/>
              <a:t>konfederal</a:t>
            </a:r>
            <a:r>
              <a:rPr lang="tr-TR" dirty="0" smtClean="0"/>
              <a:t> bir devlettir.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Türkiye Devleti monarşidir.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D) Türkiye Devleti totaliter bir devlettir.                  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E) Türkiye Devleti bir Cumhuriyet’tir.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(2010)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 ülkelerden hangisi başkanlık</a:t>
            </a:r>
          </a:p>
          <a:p>
            <a:pPr>
              <a:buNone/>
            </a:pPr>
            <a:r>
              <a:rPr lang="tr-TR" b="1" dirty="0" smtClean="0"/>
              <a:t>sistemi ile yönetilmektedir?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ABD				B) Almanya</a:t>
            </a:r>
          </a:p>
          <a:p>
            <a:pPr>
              <a:buNone/>
            </a:pPr>
            <a:r>
              <a:rPr lang="tr-TR" dirty="0" smtClean="0"/>
              <a:t>C) İngiltere				D) Yunanistan</a:t>
            </a:r>
          </a:p>
          <a:p>
            <a:pPr>
              <a:buNone/>
            </a:pPr>
            <a:r>
              <a:rPr lang="tr-TR" dirty="0" smtClean="0"/>
              <a:t>	        	   E) Japonya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(2010)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 ülkelerden hangisi başkanlık</a:t>
            </a:r>
          </a:p>
          <a:p>
            <a:pPr>
              <a:buNone/>
            </a:pPr>
            <a:r>
              <a:rPr lang="tr-TR" b="1" dirty="0" smtClean="0"/>
              <a:t>sistemi ile yönetilmektedir?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ABD</a:t>
            </a:r>
            <a:r>
              <a:rPr lang="tr-TR" dirty="0" smtClean="0"/>
              <a:t>				B) Almanya</a:t>
            </a:r>
          </a:p>
          <a:p>
            <a:pPr>
              <a:buNone/>
            </a:pPr>
            <a:r>
              <a:rPr lang="tr-TR" dirty="0" smtClean="0"/>
              <a:t>C) İngiltere				D) Yunanistan</a:t>
            </a:r>
          </a:p>
          <a:p>
            <a:pPr>
              <a:buNone/>
            </a:pPr>
            <a:r>
              <a:rPr lang="tr-TR" dirty="0" smtClean="0"/>
              <a:t>	        	   E) Japonya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Türkiye’de Cumhuriyet’in ilanından sonra kaç</a:t>
            </a:r>
          </a:p>
          <a:p>
            <a:pPr>
              <a:buNone/>
            </a:pPr>
            <a:r>
              <a:rPr lang="tr-TR" b="1" dirty="0" smtClean="0"/>
              <a:t>farklı anayasa yürürlüğe girmiştir?</a:t>
            </a:r>
          </a:p>
          <a:p>
            <a:pPr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1	   			  B) 2	       			C) 3       </a:t>
            </a:r>
          </a:p>
          <a:p>
            <a:pPr marL="514350" indent="-514350">
              <a:buNone/>
            </a:pPr>
            <a:r>
              <a:rPr lang="tr-TR" dirty="0" smtClean="0"/>
              <a:t>		   	 D) 4	                		E) 5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Türkiye’de Cumhuriyet’in ilanından sonra kaç</a:t>
            </a:r>
          </a:p>
          <a:p>
            <a:pPr>
              <a:buNone/>
            </a:pPr>
            <a:r>
              <a:rPr lang="tr-TR" b="1" dirty="0" smtClean="0"/>
              <a:t>farklı anayasa yürürlüğe girmiştir?</a:t>
            </a:r>
          </a:p>
          <a:p>
            <a:pPr>
              <a:buNone/>
            </a:pPr>
            <a:endParaRPr lang="tr-TR" dirty="0" smtClean="0"/>
          </a:p>
          <a:p>
            <a:pPr marL="514350" indent="-514350">
              <a:buAutoNum type="alphaUcParenR"/>
            </a:pPr>
            <a:r>
              <a:rPr lang="tr-TR" dirty="0" smtClean="0"/>
              <a:t>1	   			  B) 2	       			</a:t>
            </a:r>
            <a:r>
              <a:rPr lang="tr-TR" dirty="0" smtClean="0">
                <a:solidFill>
                  <a:srgbClr val="FF0000"/>
                </a:solidFill>
              </a:rPr>
              <a:t>C) 3       </a:t>
            </a:r>
          </a:p>
          <a:p>
            <a:pPr marL="514350" indent="-514350">
              <a:buNone/>
            </a:pPr>
            <a:r>
              <a:rPr lang="tr-TR" dirty="0" smtClean="0"/>
              <a:t>		   	 D) 4	                		E) 5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DEVLET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dirty="0" smtClean="0"/>
              <a:t>	Devlet, belirli bir toprak parçası üzerinde egemen</a:t>
            </a:r>
          </a:p>
          <a:p>
            <a:pPr>
              <a:buNone/>
            </a:pPr>
            <a:r>
              <a:rPr lang="tr-TR" dirty="0" smtClean="0"/>
              <a:t>olan belirli bir insan topluluğunun oluşturduğu bir</a:t>
            </a:r>
          </a:p>
          <a:p>
            <a:pPr>
              <a:buNone/>
            </a:pPr>
            <a:r>
              <a:rPr lang="tr-TR" dirty="0" smtClean="0"/>
              <a:t>varlıktır. 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Devleti Oluşturan Unsurlar</a:t>
            </a:r>
          </a:p>
          <a:p>
            <a:pPr>
              <a:buNone/>
            </a:pPr>
            <a:r>
              <a:rPr lang="tr-TR" b="1" i="1" dirty="0" smtClean="0"/>
              <a:t>Halk (Millet - Ulus):</a:t>
            </a:r>
            <a:r>
              <a:rPr lang="tr-TR" dirty="0" smtClean="0"/>
              <a:t> Devleti oluşturan insan topluluğudur.</a:t>
            </a:r>
          </a:p>
          <a:p>
            <a:pPr>
              <a:buNone/>
            </a:pPr>
            <a:r>
              <a:rPr lang="tr-TR" b="1" i="1" dirty="0" smtClean="0"/>
              <a:t>Toprak (Ülke - Vatan):</a:t>
            </a:r>
            <a:r>
              <a:rPr lang="tr-TR" dirty="0" smtClean="0"/>
              <a:t> Üzerinde devletin kurulduğu kara</a:t>
            </a:r>
          </a:p>
          <a:p>
            <a:pPr>
              <a:buNone/>
            </a:pPr>
            <a:r>
              <a:rPr lang="tr-TR" dirty="0" smtClean="0"/>
              <a:t>parçasıdır.</a:t>
            </a:r>
          </a:p>
          <a:p>
            <a:pPr>
              <a:buNone/>
            </a:pPr>
            <a:r>
              <a:rPr lang="tr-TR" b="1" i="1" dirty="0" smtClean="0"/>
              <a:t>Egemenlik (Hakimiyet - İktidar):</a:t>
            </a:r>
            <a:r>
              <a:rPr lang="tr-TR" dirty="0" smtClean="0"/>
              <a:t> Halk ve ülke üzerinde</a:t>
            </a:r>
          </a:p>
          <a:p>
            <a:pPr>
              <a:buNone/>
            </a:pPr>
            <a:r>
              <a:rPr lang="tr-TR" dirty="0" smtClean="0"/>
              <a:t>yönetim hakkını kullanan otoritedir. Egemenlik güçleri</a:t>
            </a:r>
          </a:p>
          <a:p>
            <a:pPr>
              <a:buNone/>
            </a:pPr>
            <a:r>
              <a:rPr lang="tr-TR" b="1" dirty="0" smtClean="0"/>
              <a:t>‘’yasama, yürütme</a:t>
            </a:r>
            <a:r>
              <a:rPr lang="tr-TR" dirty="0" smtClean="0"/>
              <a:t> ve </a:t>
            </a:r>
            <a:r>
              <a:rPr lang="tr-TR" b="1" dirty="0" smtClean="0"/>
              <a:t>yargı’’</a:t>
            </a:r>
            <a:r>
              <a:rPr lang="tr-TR" dirty="0" smtClean="0"/>
              <a:t>dır.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Aşağıdakilerden hangisi Türk hukukunda</a:t>
            </a:r>
          </a:p>
          <a:p>
            <a:pPr>
              <a:buNone/>
            </a:pPr>
            <a:r>
              <a:rPr lang="tr-TR" b="1" dirty="0" smtClean="0"/>
              <a:t>günümüzde kabul edilen yorum çeşitleri veya</a:t>
            </a:r>
          </a:p>
          <a:p>
            <a:pPr>
              <a:buNone/>
            </a:pPr>
            <a:r>
              <a:rPr lang="tr-TR" b="1" dirty="0" smtClean="0"/>
              <a:t>yöntemlerinden biri değildir?                       </a:t>
            </a:r>
          </a:p>
          <a:p>
            <a:pPr marL="514350" indent="-514350">
              <a:buNone/>
            </a:pPr>
            <a:r>
              <a:rPr lang="tr-TR" dirty="0" smtClean="0"/>
              <a:t>A) Sistematik yorum </a:t>
            </a:r>
            <a:r>
              <a:rPr lang="tr-TR" b="1" dirty="0" smtClean="0"/>
              <a:t>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B) Tarihsel yorum</a:t>
            </a:r>
            <a:r>
              <a:rPr lang="tr-TR" b="1" dirty="0" smtClean="0"/>
              <a:t>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Lafzi yorum </a:t>
            </a:r>
            <a:r>
              <a:rPr lang="tr-TR" b="1" dirty="0" smtClean="0"/>
              <a:t>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D) Yargısal yorum</a:t>
            </a:r>
            <a:r>
              <a:rPr lang="tr-TR" b="1" dirty="0" smtClean="0"/>
              <a:t>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E) Yasama yorumu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Aşağıdakilerden hangisi Türk hukukunda</a:t>
            </a:r>
          </a:p>
          <a:p>
            <a:pPr>
              <a:buNone/>
            </a:pPr>
            <a:r>
              <a:rPr lang="tr-TR" b="1" dirty="0" smtClean="0"/>
              <a:t>günümüzde kabul edilen yorum çeşitleri veya</a:t>
            </a:r>
          </a:p>
          <a:p>
            <a:pPr>
              <a:buNone/>
            </a:pPr>
            <a:r>
              <a:rPr lang="tr-TR" b="1" dirty="0" smtClean="0"/>
              <a:t>yöntemlerinden biri değildir?                       </a:t>
            </a:r>
          </a:p>
          <a:p>
            <a:pPr marL="514350" indent="-514350">
              <a:buNone/>
            </a:pPr>
            <a:r>
              <a:rPr lang="tr-TR" dirty="0" smtClean="0"/>
              <a:t>A) Sistematik yorum </a:t>
            </a:r>
            <a:r>
              <a:rPr lang="tr-TR" b="1" dirty="0" smtClean="0"/>
              <a:t>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B) Tarihsel yorum</a:t>
            </a:r>
            <a:r>
              <a:rPr lang="tr-TR" b="1" dirty="0" smtClean="0"/>
              <a:t>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Lafzi yorum </a:t>
            </a:r>
            <a:r>
              <a:rPr lang="tr-TR" b="1" dirty="0" smtClean="0"/>
              <a:t>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D) Yargısal yorum</a:t>
            </a:r>
            <a:r>
              <a:rPr lang="tr-TR" b="1" dirty="0" smtClean="0"/>
              <a:t>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E) Yasama yorumu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(2014)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Türkiye’de gizli oy - açık sayım ve döküm</a:t>
            </a:r>
          </a:p>
          <a:p>
            <a:pPr>
              <a:buNone/>
            </a:pPr>
            <a:r>
              <a:rPr lang="tr-TR" b="1" dirty="0" smtClean="0"/>
              <a:t>ilkesine uygun olarak ilk milletvekili seçimi</a:t>
            </a:r>
          </a:p>
          <a:p>
            <a:pPr>
              <a:buNone/>
            </a:pPr>
            <a:r>
              <a:rPr lang="tr-TR" b="1" dirty="0" smtClean="0"/>
              <a:t>hangi yıl yapılmıştır?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1946 				B) 1950 	</a:t>
            </a:r>
          </a:p>
          <a:p>
            <a:pPr>
              <a:buNone/>
            </a:pPr>
            <a:r>
              <a:rPr lang="tr-TR" dirty="0" smtClean="0"/>
              <a:t>C) 1954				D) 1957 </a:t>
            </a:r>
          </a:p>
          <a:p>
            <a:pPr>
              <a:buNone/>
            </a:pPr>
            <a:r>
              <a:rPr lang="tr-TR" dirty="0" smtClean="0"/>
              <a:t>	    		    E) 1961</a:t>
            </a:r>
            <a:r>
              <a:rPr lang="tr-TR" b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(2014)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Türkiye’de gizli oy - açık sayım ve döküm</a:t>
            </a:r>
          </a:p>
          <a:p>
            <a:pPr>
              <a:buNone/>
            </a:pPr>
            <a:r>
              <a:rPr lang="tr-TR" b="1" dirty="0" smtClean="0"/>
              <a:t>ilkesine uygun olarak ilk milletvekili seçimi</a:t>
            </a:r>
          </a:p>
          <a:p>
            <a:pPr>
              <a:buNone/>
            </a:pPr>
            <a:r>
              <a:rPr lang="tr-TR" b="1" dirty="0" smtClean="0"/>
              <a:t>hangi yıl yapılmıştır?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1946 				</a:t>
            </a:r>
            <a:r>
              <a:rPr lang="tr-TR" dirty="0" smtClean="0">
                <a:solidFill>
                  <a:srgbClr val="FF0000"/>
                </a:solidFill>
              </a:rPr>
              <a:t>B) 1950 	</a:t>
            </a:r>
          </a:p>
          <a:p>
            <a:pPr>
              <a:buNone/>
            </a:pPr>
            <a:r>
              <a:rPr lang="tr-TR" dirty="0" smtClean="0"/>
              <a:t>C) 1954				D) 1957 </a:t>
            </a:r>
          </a:p>
          <a:p>
            <a:pPr>
              <a:buNone/>
            </a:pPr>
            <a:r>
              <a:rPr lang="tr-TR" dirty="0" smtClean="0"/>
              <a:t>	    		    E) 1961</a:t>
            </a:r>
            <a:r>
              <a:rPr lang="tr-TR" b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(2009)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Türkiye’de Anayasa Mahkemesi ilk kez hangi</a:t>
            </a:r>
          </a:p>
          <a:p>
            <a:pPr>
              <a:buNone/>
            </a:pPr>
            <a:r>
              <a:rPr lang="tr-TR" b="1" dirty="0" smtClean="0"/>
              <a:t>anayasal düzenlemede yer almıştır?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1921 Anayasası’nda Cumhuriyetin ilanı için</a:t>
            </a:r>
          </a:p>
          <a:p>
            <a:pPr marL="514350" indent="-514350">
              <a:buNone/>
            </a:pPr>
            <a:r>
              <a:rPr lang="tr-TR" dirty="0" smtClean="0"/>
              <a:t>yapılan değişiklikle birlikte</a:t>
            </a:r>
          </a:p>
          <a:p>
            <a:pPr>
              <a:buNone/>
            </a:pPr>
            <a:r>
              <a:rPr lang="tr-TR" dirty="0" smtClean="0"/>
              <a:t>B) 1924 Anayasası döneminde çok partili yaşama</a:t>
            </a:r>
          </a:p>
          <a:p>
            <a:pPr>
              <a:buNone/>
            </a:pPr>
            <a:r>
              <a:rPr lang="tr-TR" dirty="0" smtClean="0"/>
              <a:t>geçiş için yapılan değişiklikle birlikte</a:t>
            </a:r>
          </a:p>
          <a:p>
            <a:pPr>
              <a:buNone/>
            </a:pPr>
            <a:r>
              <a:rPr lang="tr-TR" dirty="0" smtClean="0"/>
              <a:t>C) 1961 Anayasası’nda</a:t>
            </a:r>
          </a:p>
          <a:p>
            <a:pPr>
              <a:buNone/>
            </a:pPr>
            <a:r>
              <a:rPr lang="tr-TR" dirty="0" smtClean="0"/>
              <a:t>D) 1961 Anayasası’nda 1971 yılında yapılan</a:t>
            </a:r>
          </a:p>
          <a:p>
            <a:pPr>
              <a:buNone/>
            </a:pPr>
            <a:r>
              <a:rPr lang="tr-TR" dirty="0" smtClean="0"/>
              <a:t>kapsamlı değişikliklerle birlikte</a:t>
            </a:r>
          </a:p>
          <a:p>
            <a:pPr>
              <a:buNone/>
            </a:pPr>
            <a:r>
              <a:rPr lang="tr-TR" dirty="0" smtClean="0"/>
              <a:t>E) 1982 Anayasası’nda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(2009)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Türkiye’de Anayasa Mahkemesi ilk kez hangi</a:t>
            </a:r>
          </a:p>
          <a:p>
            <a:pPr>
              <a:buNone/>
            </a:pPr>
            <a:r>
              <a:rPr lang="tr-TR" b="1" dirty="0" smtClean="0"/>
              <a:t>anayasal düzenlemede yer almıştır?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1921 Anayasası’nda Cumhuriyetin ilanı için</a:t>
            </a:r>
          </a:p>
          <a:p>
            <a:pPr marL="514350" indent="-514350">
              <a:buNone/>
            </a:pPr>
            <a:r>
              <a:rPr lang="tr-TR" dirty="0" smtClean="0"/>
              <a:t>yapılan değişiklikle birlikte</a:t>
            </a:r>
          </a:p>
          <a:p>
            <a:pPr>
              <a:buNone/>
            </a:pPr>
            <a:r>
              <a:rPr lang="tr-TR" dirty="0" smtClean="0"/>
              <a:t>B) 1924 Anayasası döneminde çok partili yaşama</a:t>
            </a:r>
          </a:p>
          <a:p>
            <a:pPr>
              <a:buNone/>
            </a:pPr>
            <a:r>
              <a:rPr lang="tr-TR" dirty="0" smtClean="0"/>
              <a:t>geçiş için yapılan değişiklikle birlikte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1961 Anayasası’nda</a:t>
            </a:r>
          </a:p>
          <a:p>
            <a:pPr>
              <a:buNone/>
            </a:pPr>
            <a:r>
              <a:rPr lang="tr-TR" dirty="0" smtClean="0"/>
              <a:t>D) 1961 Anayasası’nda 1971 yılında yapılan</a:t>
            </a:r>
          </a:p>
          <a:p>
            <a:pPr>
              <a:buNone/>
            </a:pPr>
            <a:r>
              <a:rPr lang="tr-TR" dirty="0" smtClean="0"/>
              <a:t>kapsamlı değişikliklerle birlikte</a:t>
            </a:r>
          </a:p>
          <a:p>
            <a:pPr>
              <a:buNone/>
            </a:pPr>
            <a:r>
              <a:rPr lang="tr-TR" dirty="0" smtClean="0"/>
              <a:t>E) 1982 Anayasası’nda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I-1876			II-1921			</a:t>
            </a:r>
            <a:r>
              <a:rPr lang="tr-TR" b="1" dirty="0" smtClean="0"/>
              <a:t>                                                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III-1924</a:t>
            </a:r>
            <a:r>
              <a:rPr lang="tr-TR" dirty="0" smtClean="0"/>
              <a:t>			IV-1961 		</a:t>
            </a:r>
            <a:r>
              <a:rPr lang="tr-TR" b="1" dirty="0" smtClean="0"/>
              <a:t>                                                  </a:t>
            </a:r>
            <a:r>
              <a:rPr lang="tr-TR" dirty="0" smtClean="0"/>
              <a:t>      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V-1982                                                                          </a:t>
            </a:r>
          </a:p>
          <a:p>
            <a:pPr>
              <a:buNone/>
            </a:pPr>
            <a:r>
              <a:rPr lang="tr-TR" b="1" dirty="0" smtClean="0"/>
              <a:t>	</a:t>
            </a:r>
            <a:r>
              <a:rPr lang="tr-TR" b="1" dirty="0" smtClean="0"/>
              <a:t>Yukarıdaki </a:t>
            </a:r>
            <a:r>
              <a:rPr lang="tr-TR" b="1" dirty="0" smtClean="0"/>
              <a:t>Türk Anayasalarından hangisi </a:t>
            </a:r>
            <a:r>
              <a:rPr lang="tr-TR" b="1" dirty="0" smtClean="0"/>
              <a:t>ya</a:t>
            </a:r>
          </a:p>
          <a:p>
            <a:pPr>
              <a:buNone/>
            </a:pPr>
            <a:r>
              <a:rPr lang="tr-TR" b="1" dirty="0" smtClean="0"/>
              <a:t>da </a:t>
            </a:r>
            <a:r>
              <a:rPr lang="tr-TR" b="1" dirty="0" smtClean="0"/>
              <a:t>hangileri iki meclisli yasama </a:t>
            </a:r>
            <a:r>
              <a:rPr lang="tr-TR" b="1" dirty="0" smtClean="0"/>
              <a:t>sistemini</a:t>
            </a:r>
          </a:p>
          <a:p>
            <a:pPr>
              <a:buNone/>
            </a:pPr>
            <a:r>
              <a:rPr lang="tr-TR" b="1" dirty="0" smtClean="0"/>
              <a:t>benimsemiştir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Yalnız I     	B) Yalnız IV    		 C) II ve III	D) I ve IV      		E) I,II ve </a:t>
            </a:r>
            <a:r>
              <a:rPr lang="tr-TR" dirty="0" smtClean="0"/>
              <a:t>V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I-1876			II-1921			</a:t>
            </a:r>
            <a:r>
              <a:rPr lang="tr-TR" b="1" dirty="0" smtClean="0"/>
              <a:t>                                                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III-1924</a:t>
            </a:r>
            <a:r>
              <a:rPr lang="tr-TR" dirty="0" smtClean="0"/>
              <a:t>			IV-1961 		</a:t>
            </a:r>
            <a:r>
              <a:rPr lang="tr-TR" b="1" dirty="0" smtClean="0"/>
              <a:t>                                                  </a:t>
            </a:r>
            <a:r>
              <a:rPr lang="tr-TR" dirty="0" smtClean="0"/>
              <a:t>       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V-1982                                                                          </a:t>
            </a:r>
          </a:p>
          <a:p>
            <a:pPr>
              <a:buNone/>
            </a:pPr>
            <a:r>
              <a:rPr lang="tr-TR" b="1" dirty="0" smtClean="0"/>
              <a:t>	</a:t>
            </a:r>
            <a:r>
              <a:rPr lang="tr-TR" b="1" dirty="0" smtClean="0"/>
              <a:t>Yukarıdaki </a:t>
            </a:r>
            <a:r>
              <a:rPr lang="tr-TR" b="1" dirty="0" smtClean="0"/>
              <a:t>Türk Anayasalarından hangisi </a:t>
            </a:r>
            <a:r>
              <a:rPr lang="tr-TR" b="1" dirty="0" smtClean="0"/>
              <a:t>ya</a:t>
            </a:r>
          </a:p>
          <a:p>
            <a:pPr>
              <a:buNone/>
            </a:pPr>
            <a:r>
              <a:rPr lang="tr-TR" b="1" dirty="0" smtClean="0"/>
              <a:t>da </a:t>
            </a:r>
            <a:r>
              <a:rPr lang="tr-TR" b="1" dirty="0" smtClean="0"/>
              <a:t>hangileri iki meclisli yasama </a:t>
            </a:r>
            <a:r>
              <a:rPr lang="tr-TR" b="1" dirty="0" smtClean="0"/>
              <a:t>sistemini</a:t>
            </a:r>
          </a:p>
          <a:p>
            <a:pPr>
              <a:buNone/>
            </a:pPr>
            <a:r>
              <a:rPr lang="tr-TR" b="1" dirty="0" smtClean="0"/>
              <a:t>benimsemiştir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Yalnız I     	B) Yalnız IV    		 C) II ve III</a:t>
            </a:r>
            <a:r>
              <a:rPr lang="tr-TR" dirty="0" smtClean="0">
                <a:solidFill>
                  <a:srgbClr val="FF0000"/>
                </a:solidFill>
              </a:rPr>
              <a:t>	D) I ve IV      </a:t>
            </a:r>
            <a:r>
              <a:rPr lang="tr-TR" dirty="0" smtClean="0"/>
              <a:t>		E) I,II ve </a:t>
            </a:r>
            <a:r>
              <a:rPr lang="tr-TR" dirty="0" smtClean="0"/>
              <a:t>V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1921 </a:t>
            </a:r>
            <a:r>
              <a:rPr lang="tr-TR" b="1" dirty="0" smtClean="0"/>
              <a:t>Anayasasının getirdiği </a:t>
            </a:r>
            <a:r>
              <a:rPr lang="tr-TR" b="1" u="sng" dirty="0" smtClean="0"/>
              <a:t>en </a:t>
            </a:r>
            <a:r>
              <a:rPr lang="tr-TR" b="1" u="sng" dirty="0" smtClean="0"/>
              <a:t>devrimci</a:t>
            </a:r>
          </a:p>
          <a:p>
            <a:pPr>
              <a:buNone/>
            </a:pPr>
            <a:r>
              <a:rPr lang="tr-TR" b="1" u="sng" dirty="0" smtClean="0"/>
              <a:t>yenilik</a:t>
            </a:r>
            <a:r>
              <a:rPr lang="tr-TR" b="1" dirty="0" smtClean="0"/>
              <a:t> </a:t>
            </a:r>
            <a:r>
              <a:rPr lang="tr-TR" b="1" dirty="0" smtClean="0"/>
              <a:t>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Milli </a:t>
            </a:r>
            <a:r>
              <a:rPr lang="tr-TR" dirty="0" smtClean="0"/>
              <a:t>Egemenlik	</a:t>
            </a:r>
            <a:r>
              <a:rPr lang="tr-TR" dirty="0" smtClean="0"/>
              <a:t>	</a:t>
            </a:r>
          </a:p>
          <a:p>
            <a:pPr marL="514350" indent="-514350">
              <a:buNone/>
            </a:pPr>
            <a:r>
              <a:rPr lang="tr-TR" dirty="0" smtClean="0"/>
              <a:t>B</a:t>
            </a:r>
            <a:r>
              <a:rPr lang="tr-TR" dirty="0" smtClean="0"/>
              <a:t>) Demokratik seçimler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C</a:t>
            </a:r>
            <a:r>
              <a:rPr lang="tr-TR" dirty="0" smtClean="0"/>
              <a:t>) Laiklik		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D</a:t>
            </a:r>
            <a:r>
              <a:rPr lang="tr-TR" dirty="0" smtClean="0"/>
              <a:t>) Çok partili demokrasi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E</a:t>
            </a:r>
            <a:r>
              <a:rPr lang="tr-TR" dirty="0" smtClean="0"/>
              <a:t>) Meclis hükümeti sistemi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1921 </a:t>
            </a:r>
            <a:r>
              <a:rPr lang="tr-TR" b="1" dirty="0" smtClean="0"/>
              <a:t>Anayasasının getirdiği </a:t>
            </a:r>
            <a:r>
              <a:rPr lang="tr-TR" b="1" u="sng" dirty="0" smtClean="0"/>
              <a:t>en </a:t>
            </a:r>
            <a:r>
              <a:rPr lang="tr-TR" b="1" u="sng" dirty="0" smtClean="0"/>
              <a:t>devrimci</a:t>
            </a:r>
          </a:p>
          <a:p>
            <a:pPr>
              <a:buNone/>
            </a:pPr>
            <a:r>
              <a:rPr lang="tr-TR" b="1" u="sng" dirty="0" smtClean="0"/>
              <a:t>yenilik</a:t>
            </a:r>
            <a:r>
              <a:rPr lang="tr-TR" b="1" dirty="0" smtClean="0"/>
              <a:t> </a:t>
            </a:r>
            <a:r>
              <a:rPr lang="tr-TR" b="1" dirty="0" smtClean="0"/>
              <a:t>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Milli </a:t>
            </a:r>
            <a:r>
              <a:rPr lang="tr-TR" dirty="0" smtClean="0">
                <a:solidFill>
                  <a:srgbClr val="FF0000"/>
                </a:solidFill>
              </a:rPr>
              <a:t>Egemenlik</a:t>
            </a:r>
            <a:r>
              <a:rPr lang="tr-TR" dirty="0" smtClean="0"/>
              <a:t>	</a:t>
            </a:r>
            <a:r>
              <a:rPr lang="tr-TR" dirty="0" smtClean="0"/>
              <a:t>	</a:t>
            </a:r>
          </a:p>
          <a:p>
            <a:pPr marL="514350" indent="-514350">
              <a:buNone/>
            </a:pPr>
            <a:r>
              <a:rPr lang="tr-TR" dirty="0" smtClean="0"/>
              <a:t>B</a:t>
            </a:r>
            <a:r>
              <a:rPr lang="tr-TR" dirty="0" smtClean="0"/>
              <a:t>) Demokratik seçimler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C</a:t>
            </a:r>
            <a:r>
              <a:rPr lang="tr-TR" dirty="0" smtClean="0"/>
              <a:t>) Laiklik		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D</a:t>
            </a:r>
            <a:r>
              <a:rPr lang="tr-TR" dirty="0" smtClean="0"/>
              <a:t>) Çok partili demokrasi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E</a:t>
            </a:r>
            <a:r>
              <a:rPr lang="tr-TR" dirty="0" smtClean="0"/>
              <a:t>) Meclis hükümeti sistemi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Devlet Türleri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47260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i="1" u="sng" dirty="0" smtClean="0">
                <a:solidFill>
                  <a:srgbClr val="FF0000"/>
                </a:solidFill>
              </a:rPr>
              <a:t>A) Egemenlik Kaynağına Göre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1- </a:t>
            </a:r>
            <a:r>
              <a:rPr lang="tr-TR" b="1" i="1" dirty="0" err="1" smtClean="0">
                <a:solidFill>
                  <a:srgbClr val="FF0000"/>
                </a:solidFill>
              </a:rPr>
              <a:t>Monarşik</a:t>
            </a:r>
            <a:r>
              <a:rPr lang="tr-TR" b="1" i="1" dirty="0" smtClean="0">
                <a:solidFill>
                  <a:srgbClr val="FF0000"/>
                </a:solidFill>
              </a:rPr>
              <a:t> Devlet: </a:t>
            </a:r>
            <a:r>
              <a:rPr lang="tr-TR" dirty="0" smtClean="0"/>
              <a:t>Tek kişi yönetir (Kral, Sultan, İmparator…)</a:t>
            </a: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/>
              <a:t>Mutlak Monarşi:</a:t>
            </a:r>
            <a:r>
              <a:rPr lang="tr-TR" dirty="0" smtClean="0"/>
              <a:t> Hükümdarın yetkisi sınırsızdır. </a:t>
            </a:r>
            <a:r>
              <a:rPr lang="tr-TR" b="1" dirty="0" smtClean="0"/>
              <a:t>Suudi Arabistan, Katar</a:t>
            </a:r>
          </a:p>
          <a:p>
            <a:pPr>
              <a:buNone/>
            </a:pPr>
            <a:r>
              <a:rPr lang="tr-TR" b="1" i="1" dirty="0" smtClean="0"/>
              <a:t>Meşruti Monarşi:</a:t>
            </a:r>
            <a:r>
              <a:rPr lang="tr-TR" dirty="0" smtClean="0"/>
              <a:t> Hükümdarın yetkisini anayasa sınırlar. </a:t>
            </a:r>
            <a:r>
              <a:rPr lang="tr-TR" b="1" dirty="0" smtClean="0"/>
              <a:t>İngiltere, Belçika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2- </a:t>
            </a:r>
            <a:r>
              <a:rPr lang="tr-TR" b="1" i="1" dirty="0" err="1" smtClean="0">
                <a:solidFill>
                  <a:srgbClr val="FF0000"/>
                </a:solidFill>
              </a:rPr>
              <a:t>Oligarşik</a:t>
            </a:r>
            <a:r>
              <a:rPr lang="tr-TR" b="1" i="1" dirty="0" smtClean="0">
                <a:solidFill>
                  <a:srgbClr val="FF0000"/>
                </a:solidFill>
              </a:rPr>
              <a:t> Devlet: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Ayrıcalıklı bir grup yönetir. </a:t>
            </a:r>
            <a:r>
              <a:rPr lang="tr-TR" b="1" dirty="0" smtClean="0"/>
              <a:t>Suriye, Cezayir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3- Teokratik Devlet</a:t>
            </a:r>
            <a:r>
              <a:rPr lang="tr-TR" b="1" i="1" dirty="0" smtClean="0"/>
              <a:t>:</a:t>
            </a:r>
            <a:r>
              <a:rPr lang="tr-TR" dirty="0" smtClean="0"/>
              <a:t> Dini kurallarla yönetilir. </a:t>
            </a:r>
            <a:r>
              <a:rPr lang="tr-TR" b="1" dirty="0" smtClean="0"/>
              <a:t>İran, Vatikan</a:t>
            </a:r>
          </a:p>
          <a:p>
            <a:pPr>
              <a:buNone/>
            </a:pPr>
            <a:r>
              <a:rPr lang="tr-TR" dirty="0" err="1" smtClean="0"/>
              <a:t>gemenliğin</a:t>
            </a:r>
            <a:r>
              <a:rPr lang="tr-TR" dirty="0" smtClean="0"/>
              <a:t> dinsel ve kutsal yollarla tanrı adına</a:t>
            </a:r>
          </a:p>
          <a:p>
            <a:pPr>
              <a:buNone/>
            </a:pPr>
            <a:r>
              <a:rPr lang="tr-TR" dirty="0" smtClean="0"/>
              <a:t>kullanıldığına inanılan devlet biçimidir. Bu devlet biçimine İran, Vatikan </a:t>
            </a:r>
          </a:p>
          <a:p>
            <a:pPr>
              <a:buNone/>
            </a:pPr>
            <a:r>
              <a:rPr lang="tr-TR" dirty="0" smtClean="0"/>
              <a:t>örnek gösterilebilir.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4- Demokratik Devlet</a:t>
            </a:r>
            <a:r>
              <a:rPr lang="tr-TR" b="1" i="1" dirty="0" smtClean="0"/>
              <a:t>:</a:t>
            </a:r>
            <a:r>
              <a:rPr lang="tr-TR" dirty="0" smtClean="0"/>
              <a:t> Halkın kendi kendisini yönetir.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Doğrudan Demokrasi: </a:t>
            </a:r>
            <a:r>
              <a:rPr lang="tr-TR" dirty="0" smtClean="0"/>
              <a:t>Halk doğrudan yönetime katılır. </a:t>
            </a:r>
            <a:r>
              <a:rPr lang="tr-TR" b="1" dirty="0" smtClean="0"/>
              <a:t>Antik Yunan</a:t>
            </a:r>
          </a:p>
          <a:p>
            <a:pPr>
              <a:buNone/>
            </a:pPr>
            <a:r>
              <a:rPr lang="tr-TR" b="1" dirty="0" smtClean="0"/>
              <a:t>Temsili Demokrasi: </a:t>
            </a:r>
            <a:r>
              <a:rPr lang="tr-TR" dirty="0" smtClean="0"/>
              <a:t>Halk seçtiği temsilcilerle yönetime katılır. </a:t>
            </a:r>
            <a:r>
              <a:rPr lang="tr-TR" b="1" dirty="0" smtClean="0"/>
              <a:t>Türkiye</a:t>
            </a:r>
          </a:p>
          <a:p>
            <a:pPr>
              <a:buNone/>
            </a:pPr>
            <a:r>
              <a:rPr lang="tr-TR" b="1" dirty="0" smtClean="0"/>
              <a:t>Yarı Doğrudan Demokrasi: </a:t>
            </a:r>
            <a:r>
              <a:rPr lang="tr-TR" dirty="0" smtClean="0"/>
              <a:t>Temsili demokrasi uygulanırken bazı önemli</a:t>
            </a:r>
          </a:p>
          <a:p>
            <a:pPr>
              <a:buNone/>
            </a:pPr>
            <a:r>
              <a:rPr lang="tr-TR" dirty="0" smtClean="0"/>
              <a:t>kararlarda halkın çeşitli yöntemlerle etkili olabilmesidir. Bu yöntemler</a:t>
            </a:r>
          </a:p>
          <a:p>
            <a:pPr>
              <a:buNone/>
            </a:pPr>
            <a:r>
              <a:rPr lang="tr-TR" b="1" dirty="0" smtClean="0"/>
              <a:t>‘’halkoylaması (referandum), halk girişimi, halk vetosu, temsilci azli’’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 smtClean="0"/>
              <a:t>	Askerî Yüksek İdare Mahkemesi, hukukumuzda</a:t>
            </a:r>
          </a:p>
          <a:p>
            <a:pPr>
              <a:buNone/>
            </a:pPr>
            <a:r>
              <a:rPr lang="tr-TR" b="1" u="sng" dirty="0" smtClean="0"/>
              <a:t>ilk defa</a:t>
            </a:r>
            <a:r>
              <a:rPr lang="tr-TR" b="1" dirty="0" smtClean="0"/>
              <a:t> aşağıdakilerden hangisi ile kurulmuştur?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1921 Anayasası</a:t>
            </a:r>
          </a:p>
          <a:p>
            <a:pPr>
              <a:buNone/>
            </a:pPr>
            <a:r>
              <a:rPr lang="tr-TR" dirty="0" smtClean="0"/>
              <a:t>B) 1924 Anayasası</a:t>
            </a:r>
          </a:p>
          <a:p>
            <a:pPr>
              <a:buNone/>
            </a:pPr>
            <a:r>
              <a:rPr lang="tr-TR" dirty="0" smtClean="0"/>
              <a:t>C) 1961 Anayasası’nda 1971 yılında yapılan anayasa</a:t>
            </a:r>
          </a:p>
          <a:p>
            <a:pPr>
              <a:buNone/>
            </a:pPr>
            <a:r>
              <a:rPr lang="tr-TR" dirty="0" smtClean="0"/>
              <a:t>değişikliği</a:t>
            </a:r>
          </a:p>
          <a:p>
            <a:pPr>
              <a:buNone/>
            </a:pPr>
            <a:r>
              <a:rPr lang="tr-TR" dirty="0" smtClean="0"/>
              <a:t>D) 1982 Anayasası’nın ilk hâli</a:t>
            </a:r>
          </a:p>
          <a:p>
            <a:pPr>
              <a:buNone/>
            </a:pPr>
            <a:r>
              <a:rPr lang="tr-TR" dirty="0" smtClean="0"/>
              <a:t>E) 1982 Anayasası’nda 2004 yılında yapılan anayasa</a:t>
            </a:r>
          </a:p>
          <a:p>
            <a:pPr>
              <a:buNone/>
            </a:pPr>
            <a:r>
              <a:rPr lang="tr-TR" dirty="0" smtClean="0"/>
              <a:t>değişikliği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 smtClean="0"/>
              <a:t>	Askeri Yüksek İdare Mahkemesi, hukukumuzda</a:t>
            </a:r>
          </a:p>
          <a:p>
            <a:pPr>
              <a:buNone/>
            </a:pPr>
            <a:r>
              <a:rPr lang="tr-TR" b="1" u="sng" dirty="0" smtClean="0"/>
              <a:t>ilk defa</a:t>
            </a:r>
            <a:r>
              <a:rPr lang="tr-TR" b="1" dirty="0" smtClean="0"/>
              <a:t> aşağıdakilerden hangisi ile kurulmuştur?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1921 Anayasası</a:t>
            </a:r>
          </a:p>
          <a:p>
            <a:pPr>
              <a:buNone/>
            </a:pPr>
            <a:r>
              <a:rPr lang="tr-TR" dirty="0" smtClean="0"/>
              <a:t>B) 1924 Anayasası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1961 Anayasası’nda 1971 yılında yapılan anayasa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değişikliği</a:t>
            </a:r>
          </a:p>
          <a:p>
            <a:pPr>
              <a:buNone/>
            </a:pPr>
            <a:r>
              <a:rPr lang="tr-TR" dirty="0" smtClean="0"/>
              <a:t>D) 1982 Anayasası’nın ilk hâli</a:t>
            </a:r>
          </a:p>
          <a:p>
            <a:pPr>
              <a:buNone/>
            </a:pPr>
            <a:r>
              <a:rPr lang="tr-TR" dirty="0" smtClean="0"/>
              <a:t>E) 1982 Anayasası’nda 2004 yılında yapılan anayasa</a:t>
            </a:r>
          </a:p>
          <a:p>
            <a:pPr>
              <a:buNone/>
            </a:pPr>
            <a:r>
              <a:rPr lang="tr-TR" dirty="0" smtClean="0"/>
              <a:t>değişikliği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Aşağıdakilerden </a:t>
            </a:r>
            <a:r>
              <a:rPr lang="tr-TR" b="1" dirty="0" smtClean="0"/>
              <a:t>hangisi 1982 </a:t>
            </a:r>
            <a:r>
              <a:rPr lang="tr-TR" b="1" dirty="0" smtClean="0"/>
              <a:t>anayasasının</a:t>
            </a:r>
          </a:p>
          <a:p>
            <a:pPr>
              <a:buNone/>
            </a:pPr>
            <a:r>
              <a:rPr lang="tr-TR" b="1" dirty="0" smtClean="0"/>
              <a:t>özelliklerden </a:t>
            </a:r>
            <a:r>
              <a:rPr lang="tr-TR" b="1" dirty="0" smtClean="0"/>
              <a:t>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1982 </a:t>
            </a:r>
            <a:r>
              <a:rPr lang="tr-TR" dirty="0" smtClean="0"/>
              <a:t>Anayasası otorite-hürriyet </a:t>
            </a:r>
            <a:r>
              <a:rPr lang="tr-TR" dirty="0" smtClean="0"/>
              <a:t>dengesinde</a:t>
            </a:r>
          </a:p>
          <a:p>
            <a:pPr marL="514350" indent="-514350">
              <a:buNone/>
            </a:pPr>
            <a:r>
              <a:rPr lang="tr-TR" dirty="0" smtClean="0"/>
              <a:t>hürriyetin </a:t>
            </a:r>
            <a:r>
              <a:rPr lang="tr-TR" dirty="0" smtClean="0"/>
              <a:t>ağırlığını artırmıştır                                   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B</a:t>
            </a:r>
            <a:r>
              <a:rPr lang="tr-TR" dirty="0" smtClean="0"/>
              <a:t>) 1982 Anayasası devlet yapısı içinde </a:t>
            </a:r>
            <a:r>
              <a:rPr lang="tr-TR" dirty="0" smtClean="0"/>
              <a:t>yürütme</a:t>
            </a:r>
          </a:p>
          <a:p>
            <a:pPr marL="514350" indent="-514350">
              <a:buNone/>
            </a:pPr>
            <a:r>
              <a:rPr lang="tr-TR" dirty="0" smtClean="0"/>
              <a:t>organını </a:t>
            </a:r>
            <a:r>
              <a:rPr lang="tr-TR" dirty="0" smtClean="0"/>
              <a:t>güçlendirmiştir                                         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C</a:t>
            </a:r>
            <a:r>
              <a:rPr lang="tr-TR" dirty="0" smtClean="0"/>
              <a:t>) 1982 Anayasası siyasal karar </a:t>
            </a:r>
            <a:r>
              <a:rPr lang="tr-TR" dirty="0" smtClean="0"/>
              <a:t>alma</a:t>
            </a:r>
          </a:p>
          <a:p>
            <a:pPr marL="514350" indent="-514350">
              <a:buNone/>
            </a:pPr>
            <a:r>
              <a:rPr lang="tr-TR" dirty="0" smtClean="0"/>
              <a:t>mekanizmalarındaki </a:t>
            </a:r>
            <a:r>
              <a:rPr lang="tr-TR" dirty="0" smtClean="0"/>
              <a:t>tıkanıklıkları giderici </a:t>
            </a:r>
            <a:r>
              <a:rPr lang="tr-TR" dirty="0" smtClean="0"/>
              <a:t>hükümler</a:t>
            </a:r>
          </a:p>
          <a:p>
            <a:pPr marL="514350" indent="-514350">
              <a:buNone/>
            </a:pPr>
            <a:r>
              <a:rPr lang="tr-TR" dirty="0" smtClean="0"/>
              <a:t>getirmiştir    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</a:t>
            </a:r>
            <a:r>
              <a:rPr lang="tr-TR" dirty="0" smtClean="0"/>
              <a:t>) 1982 Anayasası bir geçiş dönemi ön görmüştür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E</a:t>
            </a:r>
            <a:r>
              <a:rPr lang="tr-TR" dirty="0" smtClean="0"/>
              <a:t>) 1982 Anayasası katı bir anayasadır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  <a:endParaRPr lang="tr-TR" sz="3200" b="1" dirty="0" smtClean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Aşağıdakilerden </a:t>
            </a:r>
            <a:r>
              <a:rPr lang="tr-TR" b="1" dirty="0" smtClean="0"/>
              <a:t>hangisi 1982 </a:t>
            </a:r>
            <a:r>
              <a:rPr lang="tr-TR" b="1" dirty="0" smtClean="0"/>
              <a:t>anayasasının</a:t>
            </a:r>
          </a:p>
          <a:p>
            <a:pPr>
              <a:buNone/>
            </a:pPr>
            <a:r>
              <a:rPr lang="tr-TR" b="1" dirty="0" smtClean="0"/>
              <a:t>özelliklerden </a:t>
            </a:r>
            <a:r>
              <a:rPr lang="tr-TR" b="1" dirty="0" smtClean="0"/>
              <a:t>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A) 1982 </a:t>
            </a:r>
            <a:r>
              <a:rPr lang="tr-TR" dirty="0" smtClean="0">
                <a:solidFill>
                  <a:srgbClr val="FF0000"/>
                </a:solidFill>
              </a:rPr>
              <a:t>Anayasası otorite-hürriyet </a:t>
            </a:r>
            <a:r>
              <a:rPr lang="tr-TR" dirty="0" smtClean="0">
                <a:solidFill>
                  <a:srgbClr val="FF0000"/>
                </a:solidFill>
              </a:rPr>
              <a:t>dengesinde</a:t>
            </a:r>
          </a:p>
          <a:p>
            <a:pPr marL="514350" indent="-514350">
              <a:buNone/>
            </a:pPr>
            <a:r>
              <a:rPr lang="tr-TR" dirty="0" smtClean="0">
                <a:solidFill>
                  <a:srgbClr val="FF0000"/>
                </a:solidFill>
              </a:rPr>
              <a:t>hürriyetin </a:t>
            </a:r>
            <a:r>
              <a:rPr lang="tr-TR" dirty="0" smtClean="0">
                <a:solidFill>
                  <a:srgbClr val="FF0000"/>
                </a:solidFill>
              </a:rPr>
              <a:t>ağırlığını artırmıştır                                                 </a:t>
            </a:r>
            <a:endParaRPr lang="tr-TR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tr-TR" dirty="0" smtClean="0"/>
              <a:t>B</a:t>
            </a:r>
            <a:r>
              <a:rPr lang="tr-TR" dirty="0" smtClean="0"/>
              <a:t>) 1982 Anayasası devlet yapısı içinde </a:t>
            </a:r>
            <a:r>
              <a:rPr lang="tr-TR" dirty="0" smtClean="0"/>
              <a:t>yürütme</a:t>
            </a:r>
          </a:p>
          <a:p>
            <a:pPr marL="514350" indent="-514350">
              <a:buNone/>
            </a:pPr>
            <a:r>
              <a:rPr lang="tr-TR" dirty="0" smtClean="0"/>
              <a:t>organını </a:t>
            </a:r>
            <a:r>
              <a:rPr lang="tr-TR" dirty="0" smtClean="0"/>
              <a:t>güçlendirmiştir                                          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C</a:t>
            </a:r>
            <a:r>
              <a:rPr lang="tr-TR" dirty="0" smtClean="0"/>
              <a:t>) 1982 Anayasası siyasal karar </a:t>
            </a:r>
            <a:r>
              <a:rPr lang="tr-TR" dirty="0" smtClean="0"/>
              <a:t>alma</a:t>
            </a:r>
          </a:p>
          <a:p>
            <a:pPr marL="514350" indent="-514350">
              <a:buNone/>
            </a:pPr>
            <a:r>
              <a:rPr lang="tr-TR" dirty="0" smtClean="0"/>
              <a:t>mekanizmalarındaki </a:t>
            </a:r>
            <a:r>
              <a:rPr lang="tr-TR" dirty="0" smtClean="0"/>
              <a:t>tıkanıklıkları giderici </a:t>
            </a:r>
            <a:r>
              <a:rPr lang="tr-TR" dirty="0" smtClean="0"/>
              <a:t>hükümler</a:t>
            </a:r>
          </a:p>
          <a:p>
            <a:pPr marL="514350" indent="-514350">
              <a:buNone/>
            </a:pPr>
            <a:r>
              <a:rPr lang="tr-TR" dirty="0" smtClean="0"/>
              <a:t>getirmiştir                                            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D</a:t>
            </a:r>
            <a:r>
              <a:rPr lang="tr-TR" dirty="0" smtClean="0"/>
              <a:t>) 1982 Anayasası bir geçiş dönemi ön görmüştür             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E</a:t>
            </a:r>
            <a:r>
              <a:rPr lang="tr-TR" dirty="0" smtClean="0"/>
              <a:t>) 1982 Anayasası katı bir anayasadır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4752528"/>
          </a:xfrm>
        </p:spPr>
        <p:txBody>
          <a:bodyPr>
            <a:normAutofit/>
          </a:bodyPr>
          <a:lstStyle/>
          <a:p>
            <a:r>
              <a:rPr lang="tr-TR" sz="5400" b="1" i="1" dirty="0" smtClean="0">
                <a:solidFill>
                  <a:srgbClr val="FF0000"/>
                </a:solidFill>
              </a:rPr>
              <a:t>TEŞEKKÜRLER</a:t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HAZIRLAYAN</a:t>
            </a:r>
            <a:br>
              <a:rPr lang="tr-TR" sz="5400" b="1" i="1" dirty="0" smtClean="0">
                <a:solidFill>
                  <a:srgbClr val="0000FF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FERİD SUDAGEZ</a:t>
            </a:r>
            <a:endParaRPr lang="tr-TR" sz="54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62646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i="1" u="sng" dirty="0" smtClean="0">
                <a:solidFill>
                  <a:srgbClr val="FF0000"/>
                </a:solidFill>
              </a:rPr>
              <a:t>B) Yapılarına Göre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1- </a:t>
            </a:r>
            <a:r>
              <a:rPr lang="tr-TR" b="1" i="1" dirty="0" err="1" smtClean="0">
                <a:solidFill>
                  <a:srgbClr val="FF0000"/>
                </a:solidFill>
              </a:rPr>
              <a:t>Üniter</a:t>
            </a:r>
            <a:r>
              <a:rPr lang="tr-TR" b="1" i="1" dirty="0" smtClean="0">
                <a:solidFill>
                  <a:srgbClr val="FF0000"/>
                </a:solidFill>
              </a:rPr>
              <a:t> (Merkezi) Devlet: </a:t>
            </a:r>
            <a:r>
              <a:rPr lang="tr-TR" dirty="0" smtClean="0"/>
              <a:t>Tüm ülkede aynı kanunlar</a:t>
            </a:r>
          </a:p>
          <a:p>
            <a:pPr>
              <a:buNone/>
            </a:pPr>
            <a:r>
              <a:rPr lang="tr-TR" dirty="0" smtClean="0"/>
              <a:t>geçerlidir. </a:t>
            </a:r>
            <a:r>
              <a:rPr lang="tr-TR" b="1" dirty="0" smtClean="0"/>
              <a:t>Türkiye</a:t>
            </a:r>
            <a:endParaRPr lang="tr-TR" b="1" i="1" dirty="0" smtClean="0"/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2- Bölgeli Devlet: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Özerk bölgeler vardır. </a:t>
            </a:r>
            <a:r>
              <a:rPr lang="tr-TR" b="1" dirty="0" smtClean="0"/>
              <a:t>İspanya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3- Federal Devlet</a:t>
            </a:r>
            <a:r>
              <a:rPr lang="tr-TR" b="1" i="1" dirty="0" smtClean="0"/>
              <a:t>:</a:t>
            </a:r>
            <a:r>
              <a:rPr lang="tr-TR" dirty="0" smtClean="0"/>
              <a:t> Eyalet sistemi vardır. Anayasa ile</a:t>
            </a:r>
          </a:p>
          <a:p>
            <a:pPr>
              <a:buNone/>
            </a:pPr>
            <a:r>
              <a:rPr lang="tr-TR" dirty="0" smtClean="0"/>
              <a:t>kurulur. </a:t>
            </a:r>
            <a:r>
              <a:rPr lang="tr-TR" b="1" dirty="0" smtClean="0"/>
              <a:t>ABD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4- </a:t>
            </a:r>
            <a:r>
              <a:rPr lang="tr-TR" b="1" i="1" dirty="0" err="1" smtClean="0">
                <a:solidFill>
                  <a:srgbClr val="FF0000"/>
                </a:solidFill>
              </a:rPr>
              <a:t>Konfederal</a:t>
            </a:r>
            <a:r>
              <a:rPr lang="tr-TR" b="1" i="1" dirty="0" smtClean="0">
                <a:solidFill>
                  <a:srgbClr val="FF0000"/>
                </a:solidFill>
              </a:rPr>
              <a:t> Devlet</a:t>
            </a:r>
            <a:r>
              <a:rPr lang="tr-TR" b="1" i="1" dirty="0" smtClean="0"/>
              <a:t>:</a:t>
            </a:r>
            <a:r>
              <a:rPr lang="tr-TR" dirty="0" smtClean="0"/>
              <a:t> İşbirliği amaçlıdır. Uluslararası</a:t>
            </a:r>
          </a:p>
          <a:p>
            <a:pPr>
              <a:buNone/>
            </a:pPr>
            <a:r>
              <a:rPr lang="tr-TR" dirty="0" smtClean="0"/>
              <a:t>sözleşmeyle kurulur. </a:t>
            </a:r>
            <a:r>
              <a:rPr lang="tr-TR" b="1" dirty="0" smtClean="0"/>
              <a:t>Günümüzde yok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i="1" u="sng" dirty="0" smtClean="0">
                <a:solidFill>
                  <a:srgbClr val="FF0000"/>
                </a:solidFill>
              </a:rPr>
              <a:t>C) Ekonomilerine Göre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1- Kapitalist Devlet: </a:t>
            </a:r>
            <a:r>
              <a:rPr lang="tr-TR" dirty="0" smtClean="0"/>
              <a:t>Serbest ekonomi </a:t>
            </a:r>
            <a:r>
              <a:rPr lang="tr-TR" b="1" dirty="0" smtClean="0"/>
              <a:t>ABD, Japonya</a:t>
            </a:r>
            <a:endParaRPr lang="tr-TR" b="1" i="1" dirty="0" smtClean="0"/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2- Sosyalist Devlet: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Devletçi ekonomi </a:t>
            </a:r>
            <a:r>
              <a:rPr lang="tr-TR" b="1" dirty="0" smtClean="0"/>
              <a:t>Küba, </a:t>
            </a:r>
            <a:r>
              <a:rPr lang="tr-TR" b="1" dirty="0" err="1" smtClean="0"/>
              <a:t>Venezuella</a:t>
            </a:r>
            <a:r>
              <a:rPr lang="tr-TR" b="1" dirty="0" smtClean="0"/>
              <a:t>,</a:t>
            </a:r>
          </a:p>
          <a:p>
            <a:pPr>
              <a:buNone/>
            </a:pPr>
            <a:r>
              <a:rPr lang="tr-TR" b="1" dirty="0" smtClean="0"/>
              <a:t>Bolivya, Kuzey Kore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3- Sosyal Devlet</a:t>
            </a:r>
            <a:r>
              <a:rPr lang="tr-TR" b="1" i="1" dirty="0" smtClean="0"/>
              <a:t>:</a:t>
            </a:r>
            <a:r>
              <a:rPr lang="tr-TR" dirty="0" smtClean="0"/>
              <a:t> Karma ekonomi </a:t>
            </a:r>
            <a:r>
              <a:rPr lang="tr-TR" b="1" dirty="0" smtClean="0"/>
              <a:t>Türkiye, Avrupa ülkeleri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HÜKÜMET SİSTEMLERİ 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733256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</a:pPr>
            <a:r>
              <a:rPr lang="tr-TR" sz="9600" b="1" i="1" dirty="0" smtClean="0">
                <a:solidFill>
                  <a:srgbClr val="FF0000"/>
                </a:solidFill>
              </a:rPr>
              <a:t>A) Kuvvetler Birliği Sistemleri</a:t>
            </a:r>
            <a:endParaRPr lang="tr-TR" sz="9600" b="1" i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9600" b="1" dirty="0" smtClean="0">
                <a:solidFill>
                  <a:srgbClr val="FF0000"/>
                </a:solidFill>
              </a:rPr>
              <a:t>1.Kuvvetlerin Yürütme Organında Birleşmesi</a:t>
            </a:r>
            <a:endParaRPr lang="tr-TR" sz="9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9600" b="1" dirty="0" smtClean="0"/>
              <a:t>a.Mutlak Monarşi</a:t>
            </a:r>
            <a:r>
              <a:rPr lang="tr-TR" sz="9600" b="1" dirty="0" smtClean="0">
                <a:solidFill>
                  <a:srgbClr val="FF0000"/>
                </a:solidFill>
              </a:rPr>
              <a:t>:</a:t>
            </a:r>
            <a:r>
              <a:rPr lang="tr-TR" sz="9600" dirty="0" smtClean="0">
                <a:solidFill>
                  <a:srgbClr val="FF0000"/>
                </a:solidFill>
              </a:rPr>
              <a:t> </a:t>
            </a:r>
            <a:r>
              <a:rPr lang="tr-TR" sz="9600" dirty="0" smtClean="0"/>
              <a:t>Tüm devlet yetkilerinin hükümdarda toplandığı</a:t>
            </a:r>
          </a:p>
          <a:p>
            <a:pPr>
              <a:buNone/>
            </a:pPr>
            <a:r>
              <a:rPr lang="tr-TR" sz="9600" dirty="0" smtClean="0"/>
              <a:t>Hükümet modelidir.</a:t>
            </a:r>
          </a:p>
          <a:p>
            <a:pPr>
              <a:buNone/>
            </a:pPr>
            <a:r>
              <a:rPr lang="tr-TR" sz="9600" b="1" dirty="0" smtClean="0"/>
              <a:t>b.Diktatörlük - Cunta: </a:t>
            </a:r>
            <a:r>
              <a:rPr lang="tr-TR" sz="9600" dirty="0" smtClean="0"/>
              <a:t>Yasama ve yürütme erklerinin tek bir kişi ya da</a:t>
            </a:r>
          </a:p>
          <a:p>
            <a:pPr>
              <a:buNone/>
            </a:pPr>
            <a:r>
              <a:rPr lang="tr-TR" sz="9600" dirty="0" smtClean="0"/>
              <a:t>Grubun elinde toplandığı hükümet  modelidir. </a:t>
            </a:r>
          </a:p>
          <a:p>
            <a:pPr>
              <a:buNone/>
            </a:pPr>
            <a:r>
              <a:rPr lang="tr-TR" sz="9600" b="1" dirty="0" smtClean="0">
                <a:solidFill>
                  <a:srgbClr val="FF0000"/>
                </a:solidFill>
              </a:rPr>
              <a:t>2.Kuvvetlerin Yasama Organında Birleşmesi</a:t>
            </a:r>
            <a:endParaRPr lang="tr-TR" sz="9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9600" b="1" dirty="0" smtClean="0"/>
              <a:t>Meclis Hükümeti Sistemi</a:t>
            </a:r>
            <a:r>
              <a:rPr lang="tr-TR" sz="9600" dirty="0" smtClean="0"/>
              <a:t>: Yasama ve yürütme yetkisinin yasama</a:t>
            </a:r>
          </a:p>
          <a:p>
            <a:pPr>
              <a:buNone/>
            </a:pPr>
            <a:r>
              <a:rPr lang="tr-TR" sz="9600" dirty="0" smtClean="0"/>
              <a:t>Erkinde toplandığı hükümet sistemidir. </a:t>
            </a:r>
          </a:p>
          <a:p>
            <a:pPr>
              <a:buNone/>
            </a:pPr>
            <a:r>
              <a:rPr lang="tr-TR" sz="9600" dirty="0" smtClean="0"/>
              <a:t>	- 23 Nisan 1920'de Meclis'in açılışından 29 Ekim 1923'te</a:t>
            </a:r>
          </a:p>
          <a:p>
            <a:pPr>
              <a:buNone/>
            </a:pPr>
            <a:r>
              <a:rPr lang="tr-TR" sz="9600" dirty="0" smtClean="0"/>
              <a:t>Cumhuriyet ilanına kadar uygulanmıştır</a:t>
            </a:r>
          </a:p>
          <a:p>
            <a:pPr>
              <a:buNone/>
            </a:pPr>
            <a:r>
              <a:rPr lang="tr-TR" sz="9600" dirty="0" smtClean="0"/>
              <a:t>	- Yasama ve yürütme yetkisi Mecliste toplanmıştır.</a:t>
            </a:r>
          </a:p>
          <a:p>
            <a:pPr>
              <a:buNone/>
            </a:pPr>
            <a:r>
              <a:rPr lang="tr-TR" sz="9600" dirty="0" smtClean="0"/>
              <a:t>	- Bir devlet başkanlığı makamı yoktur. Devlet başkanlığı görevini,</a:t>
            </a:r>
          </a:p>
          <a:p>
            <a:pPr>
              <a:buNone/>
            </a:pPr>
            <a:r>
              <a:rPr lang="tr-TR" sz="9600" dirty="0" smtClean="0"/>
              <a:t>Meclis tarafından seçilen Meclis Başkanı  üstlenir.</a:t>
            </a:r>
          </a:p>
          <a:p>
            <a:pPr>
              <a:buNone/>
            </a:pPr>
            <a:r>
              <a:rPr lang="tr-TR" sz="5100" b="1" dirty="0" smtClean="0"/>
              <a:t>	</a:t>
            </a:r>
            <a:endParaRPr lang="tr-TR" sz="5100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666936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B) Kuvvetler Ayrılığı Sistemleri</a:t>
            </a:r>
            <a:endParaRPr lang="tr-TR" b="1" i="1" u="sng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tr-TR" b="1" dirty="0" smtClean="0"/>
              <a:t>Parlamenter Sistem: </a:t>
            </a:r>
            <a:r>
              <a:rPr lang="tr-TR" dirty="0" smtClean="0"/>
              <a:t>Kuvvetlerin yumuşak ayrıldığı yasama ve</a:t>
            </a:r>
          </a:p>
          <a:p>
            <a:pPr marL="514350" indent="-514350">
              <a:buNone/>
            </a:pPr>
            <a:r>
              <a:rPr lang="tr-TR" dirty="0" smtClean="0"/>
              <a:t>yürütmenin işbirliği içinde olduğu sistemdir.</a:t>
            </a:r>
          </a:p>
          <a:p>
            <a:pPr marL="514350" indent="-514350">
              <a:buNone/>
            </a:pPr>
            <a:r>
              <a:rPr lang="tr-TR" dirty="0" smtClean="0"/>
              <a:t>	- Aynı kişi hem yasamada hem de yürütmede çalışabilir.</a:t>
            </a:r>
          </a:p>
          <a:p>
            <a:pPr marL="514350" indent="-514350">
              <a:buNone/>
            </a:pPr>
            <a:r>
              <a:rPr lang="tr-TR" dirty="0" smtClean="0"/>
              <a:t>	- Devlet başkanını meclis seçer.</a:t>
            </a:r>
          </a:p>
          <a:p>
            <a:pPr marL="514350" indent="-514350">
              <a:buNone/>
            </a:pPr>
            <a:r>
              <a:rPr lang="tr-TR" dirty="0" smtClean="0"/>
              <a:t>	- Yürütme CB ve Bakanlar Kurulu şeklinde iki kanatlıdır.</a:t>
            </a:r>
          </a:p>
          <a:p>
            <a:pPr marL="514350" indent="-514350">
              <a:buNone/>
            </a:pPr>
            <a:r>
              <a:rPr lang="tr-TR" dirty="0" smtClean="0"/>
              <a:t>	- Yasama ve yürütme birbirini feshedebilir.</a:t>
            </a:r>
          </a:p>
          <a:p>
            <a:pPr marL="514350" indent="-514350">
              <a:buNone/>
            </a:pPr>
            <a:r>
              <a:rPr lang="tr-TR" dirty="0" smtClean="0"/>
              <a:t>	- Yürütme yasamaya karşı sorumludur.</a:t>
            </a:r>
          </a:p>
          <a:p>
            <a:pPr marL="514350" indent="-514350">
              <a:buNone/>
            </a:pPr>
            <a:r>
              <a:rPr lang="tr-TR" b="1" dirty="0" smtClean="0"/>
              <a:t>Başkanlık Sistemi: </a:t>
            </a:r>
            <a:r>
              <a:rPr lang="tr-TR" dirty="0" smtClean="0"/>
              <a:t>Kuvvetlerin sert ayrıldığı yasama ve</a:t>
            </a:r>
          </a:p>
          <a:p>
            <a:pPr marL="514350" indent="-514350">
              <a:buNone/>
            </a:pPr>
            <a:r>
              <a:rPr lang="tr-TR" dirty="0" smtClean="0"/>
              <a:t>yürütmenin işbirliği içinde olmadığı sistemdir.</a:t>
            </a:r>
          </a:p>
          <a:p>
            <a:pPr marL="514350" indent="-514350">
              <a:buNone/>
            </a:pPr>
            <a:r>
              <a:rPr lang="tr-TR" dirty="0" smtClean="0"/>
              <a:t>	- Aynı kişi hem yasamada hem de yürütmede çalışamaz. 	</a:t>
            </a:r>
          </a:p>
          <a:p>
            <a:pPr marL="514350" indent="-514350">
              <a:buNone/>
            </a:pPr>
            <a:r>
              <a:rPr lang="tr-TR" dirty="0" smtClean="0"/>
              <a:t>	- Devlet başkanını halk seçer.</a:t>
            </a:r>
          </a:p>
          <a:p>
            <a:pPr marL="514350" indent="-514350">
              <a:buNone/>
            </a:pPr>
            <a:r>
              <a:rPr lang="tr-TR" dirty="0" smtClean="0"/>
              <a:t>	- Yürütme Başkan şeklinde tek kanatlıdır.</a:t>
            </a:r>
          </a:p>
          <a:p>
            <a:pPr marL="514350" indent="-514350">
              <a:buNone/>
            </a:pPr>
            <a:r>
              <a:rPr lang="tr-TR" dirty="0" smtClean="0"/>
              <a:t>	- Yasama ve yürütme birbirini feshedemez.</a:t>
            </a:r>
          </a:p>
          <a:p>
            <a:pPr marL="514350" indent="-514350">
              <a:buNone/>
            </a:pPr>
            <a:r>
              <a:rPr lang="tr-TR" dirty="0" smtClean="0"/>
              <a:t>	- Yürütme halka karşı sorumludur.</a:t>
            </a:r>
          </a:p>
          <a:p>
            <a:pPr marL="514350" indent="-514350">
              <a:buNone/>
            </a:pPr>
            <a:r>
              <a:rPr lang="tr-TR" b="1" dirty="0" smtClean="0"/>
              <a:t>Yarı Başkanlık Sistemi: </a:t>
            </a:r>
            <a:r>
              <a:rPr lang="tr-TR" dirty="0" err="1" smtClean="0"/>
              <a:t>CB’nı</a:t>
            </a:r>
            <a:r>
              <a:rPr lang="tr-TR" dirty="0" smtClean="0"/>
              <a:t> halkın seçtiği ve </a:t>
            </a:r>
            <a:r>
              <a:rPr lang="tr-TR" dirty="0" err="1" smtClean="0"/>
              <a:t>CB’nın</a:t>
            </a:r>
            <a:r>
              <a:rPr lang="tr-TR" dirty="0" smtClean="0"/>
              <a:t> Bakanlar</a:t>
            </a:r>
          </a:p>
          <a:p>
            <a:pPr marL="514350" indent="-514350">
              <a:buNone/>
            </a:pPr>
            <a:r>
              <a:rPr lang="tr-TR" dirty="0" smtClean="0"/>
              <a:t>Kurulu ile birlikte görev ve sorumluluğu paylaştığı sistemdir.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ANAYASA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dirty="0" smtClean="0"/>
              <a:t>	Anayasa; devletin şeklini, niteliklerini, temek hak ve</a:t>
            </a:r>
          </a:p>
          <a:p>
            <a:pPr>
              <a:buNone/>
            </a:pPr>
            <a:r>
              <a:rPr lang="tr-TR" dirty="0" smtClean="0"/>
              <a:t>özgürlükleri, devlet organlarını ve ilişkilerini düzenleyen</a:t>
            </a:r>
          </a:p>
          <a:p>
            <a:pPr>
              <a:buNone/>
            </a:pPr>
            <a:r>
              <a:rPr lang="tr-TR" dirty="0" smtClean="0"/>
              <a:t>en temel ve en genel kanundur. Dünyada gerçek anlamda</a:t>
            </a:r>
          </a:p>
          <a:p>
            <a:pPr>
              <a:buNone/>
            </a:pPr>
            <a:r>
              <a:rPr lang="tr-TR" dirty="0" smtClean="0"/>
              <a:t>ilk anayasa </a:t>
            </a:r>
            <a:r>
              <a:rPr lang="tr-TR" b="1" dirty="0" smtClean="0"/>
              <a:t>1787 ABD Anayasası</a:t>
            </a:r>
            <a:r>
              <a:rPr lang="tr-TR" dirty="0" smtClean="0"/>
              <a:t>’dır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Türk Anayasaları</a:t>
            </a:r>
            <a:endParaRPr lang="tr-TR" dirty="0" smtClean="0"/>
          </a:p>
          <a:p>
            <a:r>
              <a:rPr lang="tr-TR" dirty="0" smtClean="0"/>
              <a:t>1876 Kanun-i Esasi</a:t>
            </a:r>
          </a:p>
          <a:p>
            <a:r>
              <a:rPr lang="tr-TR" dirty="0" smtClean="0"/>
              <a:t>1921 Teşkilat-ı Esasiye</a:t>
            </a:r>
          </a:p>
          <a:p>
            <a:r>
              <a:rPr lang="tr-TR" dirty="0" smtClean="0"/>
              <a:t>1924 Anayasası</a:t>
            </a:r>
          </a:p>
          <a:p>
            <a:r>
              <a:rPr lang="tr-TR" dirty="0" smtClean="0"/>
              <a:t>1961 Anayasası</a:t>
            </a:r>
          </a:p>
          <a:p>
            <a:r>
              <a:rPr lang="tr-TR" dirty="0" smtClean="0"/>
              <a:t>1982 Anayasası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Anayasa Türleri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25658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None/>
            </a:pPr>
            <a:r>
              <a:rPr lang="tr-TR" sz="3300" b="1" i="1" dirty="0" smtClean="0"/>
              <a:t>Yazılı Anayasa: </a:t>
            </a:r>
            <a:r>
              <a:rPr lang="tr-TR" sz="3300" dirty="0" smtClean="0"/>
              <a:t>Metin halindedir. (1876, 1921 ,1924,</a:t>
            </a:r>
          </a:p>
          <a:p>
            <a:pPr marL="514350" indent="-514350">
              <a:buNone/>
            </a:pPr>
            <a:r>
              <a:rPr lang="tr-TR" sz="3300" dirty="0" smtClean="0"/>
              <a:t>1961, 1982)</a:t>
            </a:r>
          </a:p>
          <a:p>
            <a:pPr marL="514350" indent="-514350">
              <a:buNone/>
            </a:pPr>
            <a:r>
              <a:rPr lang="tr-TR" sz="3300" b="1" i="1" dirty="0" smtClean="0"/>
              <a:t>Yazısız Anayasa: </a:t>
            </a:r>
            <a:r>
              <a:rPr lang="tr-TR" sz="3300" dirty="0" smtClean="0"/>
              <a:t>Örf, adet şeklindedir. (İngiltere,</a:t>
            </a:r>
          </a:p>
          <a:p>
            <a:pPr marL="514350" indent="-514350">
              <a:buNone/>
            </a:pPr>
            <a:r>
              <a:rPr lang="tr-TR" sz="3300" dirty="0" smtClean="0"/>
              <a:t>Hindistan)</a:t>
            </a:r>
          </a:p>
          <a:p>
            <a:pPr marL="514350" indent="-514350">
              <a:buNone/>
            </a:pPr>
            <a:r>
              <a:rPr lang="tr-TR" sz="3300" b="1" i="1" dirty="0" smtClean="0"/>
              <a:t>Çerçeve Anayasa: </a:t>
            </a:r>
            <a:r>
              <a:rPr lang="tr-TR" sz="3300" dirty="0" smtClean="0"/>
              <a:t>Kısa ve özdür. (1921)</a:t>
            </a:r>
          </a:p>
          <a:p>
            <a:pPr marL="514350" indent="-514350">
              <a:buNone/>
            </a:pPr>
            <a:r>
              <a:rPr lang="tr-TR" sz="3300" b="1" i="1" dirty="0" smtClean="0"/>
              <a:t>Yazısız Anayasa: </a:t>
            </a:r>
            <a:r>
              <a:rPr lang="tr-TR" sz="3300" dirty="0" smtClean="0"/>
              <a:t>Geniş ve ayrıntılıdır. (1876,1924, 1961,</a:t>
            </a:r>
          </a:p>
          <a:p>
            <a:pPr marL="514350" indent="-514350">
              <a:buNone/>
            </a:pPr>
            <a:r>
              <a:rPr lang="tr-TR" sz="3300" dirty="0" smtClean="0"/>
              <a:t>1982)</a:t>
            </a:r>
          </a:p>
          <a:p>
            <a:pPr marL="514350" indent="-514350">
              <a:buNone/>
            </a:pPr>
            <a:r>
              <a:rPr lang="tr-TR" sz="3300" b="1" i="1" dirty="0" smtClean="0"/>
              <a:t>Yumuşak Anayasa: </a:t>
            </a:r>
            <a:r>
              <a:rPr lang="tr-TR" sz="3300" dirty="0" smtClean="0"/>
              <a:t>Değiştirilmesi kolaydır. (1921)</a:t>
            </a:r>
          </a:p>
          <a:p>
            <a:pPr marL="514350" indent="-514350">
              <a:buNone/>
            </a:pPr>
            <a:r>
              <a:rPr lang="tr-TR" sz="3300" b="1" i="1" dirty="0" smtClean="0"/>
              <a:t>Yazısız Anayasa: </a:t>
            </a:r>
            <a:r>
              <a:rPr lang="tr-TR" sz="3300" dirty="0" smtClean="0"/>
              <a:t>Değiştirilmesi zordur. (1876,1924, 1961,</a:t>
            </a:r>
          </a:p>
          <a:p>
            <a:pPr marL="514350" indent="-514350">
              <a:buNone/>
            </a:pPr>
            <a:r>
              <a:rPr lang="tr-TR" sz="3300" dirty="0" smtClean="0"/>
              <a:t>1982)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Türk Anayasa Tarihi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3285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i="1" dirty="0" err="1" smtClean="0">
                <a:solidFill>
                  <a:srgbClr val="FF0000"/>
                </a:solidFill>
              </a:rPr>
              <a:t>Sened</a:t>
            </a:r>
            <a:r>
              <a:rPr lang="tr-TR" b="1" i="1" dirty="0" smtClean="0">
                <a:solidFill>
                  <a:srgbClr val="FF0000"/>
                </a:solidFill>
              </a:rPr>
              <a:t>‐i İttifak (1808)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İlk kez padişahın yetkileri kısıtlandı.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Tanzimat Fermanı (1839)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İlk demokratikleşme hareketidir.</a:t>
            </a:r>
          </a:p>
          <a:p>
            <a:pPr>
              <a:buNone/>
            </a:pPr>
            <a:r>
              <a:rPr lang="tr-TR" dirty="0" smtClean="0"/>
              <a:t>• İlk kez kanun üstünlüğü ilkesi kabul edildi.</a:t>
            </a:r>
          </a:p>
          <a:p>
            <a:pPr>
              <a:buNone/>
            </a:pPr>
            <a:r>
              <a:rPr lang="tr-TR" dirty="0" smtClean="0"/>
              <a:t>• Türklerin ilk haklar beyannamesi olarak kabul edilir.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Islahat Fermanı (1856)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/>
              <a:t>• Azınlıklara yönelik çıkarılmıştır.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I.Meşrutiyetin İlanı (1876)</a:t>
            </a:r>
          </a:p>
          <a:p>
            <a:pPr>
              <a:buNone/>
            </a:pPr>
            <a:r>
              <a:rPr lang="tr-TR" dirty="0" smtClean="0"/>
              <a:t>• İlk kez halk kısmen yönetime katıldı.</a:t>
            </a:r>
          </a:p>
          <a:p>
            <a:pPr>
              <a:buNone/>
            </a:pPr>
            <a:r>
              <a:rPr lang="tr-TR" dirty="0" smtClean="0"/>
              <a:t>• İlk anayasa olan </a:t>
            </a:r>
            <a:r>
              <a:rPr lang="tr-TR" b="1" dirty="0" smtClean="0"/>
              <a:t>Kanuni Esasi </a:t>
            </a:r>
            <a:r>
              <a:rPr lang="tr-TR" dirty="0" smtClean="0"/>
              <a:t>kabul edildi.</a:t>
            </a:r>
          </a:p>
          <a:p>
            <a:pPr>
              <a:buNone/>
            </a:pPr>
            <a:r>
              <a:rPr lang="tr-TR" dirty="0" smtClean="0"/>
              <a:t>• Meclis-i </a:t>
            </a:r>
            <a:r>
              <a:rPr lang="tr-TR" dirty="0" err="1" smtClean="0"/>
              <a:t>Mebusan</a:t>
            </a:r>
            <a:r>
              <a:rPr lang="tr-TR" dirty="0" smtClean="0"/>
              <a:t> ve Meclis-i Ayan kuruldu.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II. Meşrutiyetin İlanı (1908)</a:t>
            </a:r>
          </a:p>
          <a:p>
            <a:pPr>
              <a:buNone/>
            </a:pPr>
            <a:r>
              <a:rPr lang="tr-TR" dirty="0" smtClean="0"/>
              <a:t>• Padişahın meclis üzerindeki yetkileri azaltıldı.</a:t>
            </a:r>
          </a:p>
          <a:p>
            <a:pPr>
              <a:buNone/>
            </a:pPr>
            <a:r>
              <a:rPr lang="tr-TR" dirty="0" smtClean="0"/>
              <a:t>• İlk siyasi partiler kuruldu.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endParaRPr lang="tr-TR" b="1" i="1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1122</Words>
  <Application>Microsoft Office PowerPoint</Application>
  <PresentationFormat>Ekran Gösterisi (4:3)</PresentationFormat>
  <Paragraphs>387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ANAYASA HUKUKU</vt:lpstr>
      <vt:lpstr>DEVLET</vt:lpstr>
      <vt:lpstr>Devlet Türleri</vt:lpstr>
      <vt:lpstr>Slayt 4</vt:lpstr>
      <vt:lpstr>HÜKÜMET SİSTEMLERİ </vt:lpstr>
      <vt:lpstr>Slayt 6</vt:lpstr>
      <vt:lpstr>ANAYASA</vt:lpstr>
      <vt:lpstr>Anayasa Türleri</vt:lpstr>
      <vt:lpstr>Türk Anayasa Tarihi</vt:lpstr>
      <vt:lpstr>Slayt 10</vt:lpstr>
      <vt:lpstr>Slayt 11</vt:lpstr>
      <vt:lpstr>Slayt 12</vt:lpstr>
      <vt:lpstr>Slayt 13</vt:lpstr>
      <vt:lpstr>KPSS LİSANS (2011)</vt:lpstr>
      <vt:lpstr>KPSS LİSANS (2011)</vt:lpstr>
      <vt:lpstr>KPSS ÖNLİSANS (2010)</vt:lpstr>
      <vt:lpstr>KPSS ÖNLİSANS (2010)</vt:lpstr>
      <vt:lpstr>KPSS LİSANS (2018)</vt:lpstr>
      <vt:lpstr>KPSS LİSANS (2018)</vt:lpstr>
      <vt:lpstr>KPSS ÖNLİSANS (2016)</vt:lpstr>
      <vt:lpstr>KPSS ÖNLİSANS (2016)</vt:lpstr>
      <vt:lpstr>KPSS LİSANS (2014)</vt:lpstr>
      <vt:lpstr>KPSS LİSANS (2014)</vt:lpstr>
      <vt:lpstr>KPSS LİSANS (2009)</vt:lpstr>
      <vt:lpstr>KPSS LİSANS (2009)</vt:lpstr>
      <vt:lpstr>ÖRNEK SORU</vt:lpstr>
      <vt:lpstr>ÖRNEK SORU</vt:lpstr>
      <vt:lpstr>ÖRNEK SORU</vt:lpstr>
      <vt:lpstr>ÖRNEK SORU</vt:lpstr>
      <vt:lpstr>KPSS LİSANS (2016)</vt:lpstr>
      <vt:lpstr>KPSS LİSANS (2016)</vt:lpstr>
      <vt:lpstr>ÖRNEK SORU</vt:lpstr>
      <vt:lpstr>ÖRNEK SORU</vt:lpstr>
      <vt:lpstr>TEŞEKKÜRLER   HAZIRLAYAN FERİD SUDAGEZ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1982 ANAYASASI</dc:title>
  <dc:creator>hsyn</dc:creator>
  <cp:lastModifiedBy>hsyn</cp:lastModifiedBy>
  <cp:revision>111</cp:revision>
  <dcterms:created xsi:type="dcterms:W3CDTF">2020-03-27T20:34:50Z</dcterms:created>
  <dcterms:modified xsi:type="dcterms:W3CDTF">2020-08-10T11:43:28Z</dcterms:modified>
</cp:coreProperties>
</file>