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335" r:id="rId6"/>
    <p:sldId id="336" r:id="rId7"/>
    <p:sldId id="337" r:id="rId8"/>
    <p:sldId id="262" r:id="rId9"/>
    <p:sldId id="338" r:id="rId10"/>
    <p:sldId id="466" r:id="rId11"/>
    <p:sldId id="467" r:id="rId12"/>
    <p:sldId id="333" r:id="rId13"/>
    <p:sldId id="359" r:id="rId14"/>
    <p:sldId id="334" r:id="rId15"/>
    <p:sldId id="360" r:id="rId16"/>
    <p:sldId id="271" r:id="rId17"/>
    <p:sldId id="361" r:id="rId18"/>
    <p:sldId id="272" r:id="rId19"/>
    <p:sldId id="362" r:id="rId20"/>
    <p:sldId id="274" r:id="rId21"/>
    <p:sldId id="363" r:id="rId22"/>
    <p:sldId id="275" r:id="rId23"/>
    <p:sldId id="364" r:id="rId24"/>
    <p:sldId id="278" r:id="rId25"/>
    <p:sldId id="365" r:id="rId26"/>
    <p:sldId id="279" r:id="rId27"/>
    <p:sldId id="366" r:id="rId28"/>
    <p:sldId id="299" r:id="rId29"/>
    <p:sldId id="367" r:id="rId30"/>
    <p:sldId id="298" r:id="rId31"/>
    <p:sldId id="368" r:id="rId32"/>
    <p:sldId id="300" r:id="rId33"/>
    <p:sldId id="369" r:id="rId34"/>
    <p:sldId id="301" r:id="rId35"/>
    <p:sldId id="370" r:id="rId36"/>
    <p:sldId id="322" r:id="rId37"/>
    <p:sldId id="371" r:id="rId38"/>
    <p:sldId id="307" r:id="rId39"/>
    <p:sldId id="372" r:id="rId40"/>
    <p:sldId id="316" r:id="rId41"/>
    <p:sldId id="373" r:id="rId42"/>
    <p:sldId id="317" r:id="rId43"/>
    <p:sldId id="374" r:id="rId44"/>
    <p:sldId id="318" r:id="rId45"/>
    <p:sldId id="375" r:id="rId46"/>
    <p:sldId id="323" r:id="rId47"/>
    <p:sldId id="376" r:id="rId48"/>
    <p:sldId id="468" r:id="rId49"/>
    <p:sldId id="469" r:id="rId50"/>
    <p:sldId id="470" r:id="rId51"/>
    <p:sldId id="471" r:id="rId52"/>
    <p:sldId id="456" r:id="rId53"/>
    <p:sldId id="457" r:id="rId54"/>
    <p:sldId id="458" r:id="rId55"/>
    <p:sldId id="459" r:id="rId56"/>
    <p:sldId id="460" r:id="rId57"/>
    <p:sldId id="461" r:id="rId58"/>
    <p:sldId id="464" r:id="rId59"/>
    <p:sldId id="465" r:id="rId60"/>
    <p:sldId id="472" r:id="rId61"/>
    <p:sldId id="473" r:id="rId62"/>
    <p:sldId id="327" r:id="rId6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3035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>
      <p:cViewPr varScale="1">
        <p:scale>
          <a:sx n="45" d="100"/>
          <a:sy n="45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19B4A-89D2-45D1-9863-DA07F924F378}" type="datetimeFigureOut">
              <a:rPr lang="tr-TR" smtClean="0"/>
              <a:pPr/>
              <a:t>07.08.2020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B0715-237D-411D-BCD1-64E58606C1B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tr-TR" sz="7200" b="1" i="1" dirty="0" smtClean="0">
                <a:solidFill>
                  <a:srgbClr val="03035D"/>
                </a:solidFill>
              </a:rPr>
              <a:t>TEMEL HUKUK BİLGİLERİ 1</a:t>
            </a:r>
            <a:endParaRPr lang="tr-TR" sz="7200" b="1" i="1" dirty="0">
              <a:solidFill>
                <a:srgbClr val="03035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Hukukun Bölüm ve Dalları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KAMU HUKUKU</a:t>
            </a:r>
            <a:endParaRPr lang="tr-TR" dirty="0" smtClean="0"/>
          </a:p>
          <a:p>
            <a:r>
              <a:rPr lang="tr-TR" dirty="0" smtClean="0"/>
              <a:t>Anayasa Hukuku</a:t>
            </a:r>
          </a:p>
          <a:p>
            <a:r>
              <a:rPr lang="tr-TR" dirty="0" smtClean="0"/>
              <a:t>İdare Hukuku</a:t>
            </a:r>
          </a:p>
          <a:p>
            <a:r>
              <a:rPr lang="tr-TR" dirty="0" smtClean="0"/>
              <a:t>Ceza Hukuku</a:t>
            </a:r>
          </a:p>
          <a:p>
            <a:r>
              <a:rPr lang="tr-TR" dirty="0" smtClean="0"/>
              <a:t>Yargılama Hukuku</a:t>
            </a:r>
          </a:p>
          <a:p>
            <a:r>
              <a:rPr lang="tr-TR" dirty="0" smtClean="0"/>
              <a:t>Vergi (Mali) Hukuku</a:t>
            </a:r>
          </a:p>
          <a:p>
            <a:r>
              <a:rPr lang="tr-TR" dirty="0" smtClean="0"/>
              <a:t>İcra - İflas Hukuku</a:t>
            </a:r>
          </a:p>
          <a:p>
            <a:r>
              <a:rPr lang="tr-TR" dirty="0" smtClean="0"/>
              <a:t>Devletler Genel (Umumi) Hukuku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6693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ÖZEL HUKUK</a:t>
            </a:r>
            <a:endParaRPr lang="tr-TR" dirty="0" smtClean="0"/>
          </a:p>
          <a:p>
            <a:r>
              <a:rPr lang="tr-TR" dirty="0" smtClean="0"/>
              <a:t>Medeni Hukuk</a:t>
            </a:r>
          </a:p>
          <a:p>
            <a:r>
              <a:rPr lang="tr-TR" dirty="0" smtClean="0"/>
              <a:t>Borçlar Hukuku</a:t>
            </a:r>
          </a:p>
          <a:p>
            <a:r>
              <a:rPr lang="tr-TR" dirty="0" smtClean="0"/>
              <a:t>Ticaret Hukuku</a:t>
            </a:r>
          </a:p>
          <a:p>
            <a:r>
              <a:rPr lang="tr-TR" dirty="0" smtClean="0"/>
              <a:t>Devletler Özel Hukuku</a:t>
            </a: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KARMA HUKUK</a:t>
            </a:r>
            <a:endParaRPr lang="tr-TR" i="1" dirty="0" smtClean="0"/>
          </a:p>
          <a:p>
            <a:r>
              <a:rPr lang="tr-TR" dirty="0" smtClean="0"/>
              <a:t>İş Hukuku</a:t>
            </a:r>
          </a:p>
          <a:p>
            <a:r>
              <a:rPr lang="tr-TR" dirty="0" smtClean="0"/>
              <a:t>Fikir ve Sanat Eserleri Hukuku</a:t>
            </a:r>
          </a:p>
          <a:p>
            <a:r>
              <a:rPr lang="tr-TR" dirty="0" smtClean="0"/>
              <a:t>Toprak Hukuku</a:t>
            </a:r>
          </a:p>
          <a:p>
            <a:r>
              <a:rPr lang="tr-TR" dirty="0" smtClean="0"/>
              <a:t>Çevre Hukuku</a:t>
            </a:r>
          </a:p>
          <a:p>
            <a:r>
              <a:rPr lang="tr-TR" dirty="0" smtClean="0"/>
              <a:t>Hava Hukuku</a:t>
            </a:r>
          </a:p>
          <a:p>
            <a:r>
              <a:rPr lang="tr-TR" dirty="0" smtClean="0"/>
              <a:t>Bankacılık Hukuku</a:t>
            </a: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(2009)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sosyal hayatı</a:t>
            </a:r>
          </a:p>
          <a:p>
            <a:pPr>
              <a:buNone/>
            </a:pPr>
            <a:r>
              <a:rPr lang="tr-TR" b="1" dirty="0" smtClean="0"/>
              <a:t>düzenleyen kurallardan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Din kuralları </a:t>
            </a:r>
          </a:p>
          <a:p>
            <a:pPr>
              <a:buNone/>
            </a:pPr>
            <a:r>
              <a:rPr lang="tr-TR" dirty="0" smtClean="0"/>
              <a:t>B) Fizik kuralları</a:t>
            </a:r>
          </a:p>
          <a:p>
            <a:pPr>
              <a:buNone/>
            </a:pPr>
            <a:r>
              <a:rPr lang="tr-TR" dirty="0" smtClean="0"/>
              <a:t>C) Görgü kuralları </a:t>
            </a:r>
          </a:p>
          <a:p>
            <a:pPr>
              <a:buNone/>
            </a:pPr>
            <a:r>
              <a:rPr lang="tr-TR" dirty="0" smtClean="0"/>
              <a:t>D) Ahlak kuralları</a:t>
            </a:r>
          </a:p>
          <a:p>
            <a:pPr>
              <a:buNone/>
            </a:pPr>
            <a:r>
              <a:rPr lang="tr-TR" dirty="0" smtClean="0"/>
              <a:t>E) Hukuk kuralları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(2009)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sosyal hayatı</a:t>
            </a:r>
          </a:p>
          <a:p>
            <a:pPr>
              <a:buNone/>
            </a:pPr>
            <a:r>
              <a:rPr lang="tr-TR" b="1" dirty="0" smtClean="0"/>
              <a:t>düzenleyen kurallardan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Din kuralları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B) Fizik kuralları</a:t>
            </a:r>
          </a:p>
          <a:p>
            <a:pPr>
              <a:buNone/>
            </a:pPr>
            <a:r>
              <a:rPr lang="tr-TR" dirty="0" smtClean="0"/>
              <a:t>C) Görgü kuralları </a:t>
            </a:r>
          </a:p>
          <a:p>
            <a:pPr>
              <a:buNone/>
            </a:pPr>
            <a:r>
              <a:rPr lang="tr-TR" dirty="0" smtClean="0"/>
              <a:t>D) Ahlak kuralları</a:t>
            </a:r>
          </a:p>
          <a:p>
            <a:pPr>
              <a:buNone/>
            </a:pPr>
            <a:r>
              <a:rPr lang="tr-TR" dirty="0" smtClean="0"/>
              <a:t>E) Hukuk kuralları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(2010)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bir sosyal düzen</a:t>
            </a:r>
          </a:p>
          <a:p>
            <a:pPr>
              <a:buNone/>
            </a:pPr>
            <a:r>
              <a:rPr lang="tr-TR" b="1" dirty="0" smtClean="0"/>
              <a:t>kuralı niteliği </a:t>
            </a:r>
            <a:r>
              <a:rPr lang="tr-TR" b="1" u="sng" dirty="0" smtClean="0"/>
              <a:t>taşımaz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Din kuralları</a:t>
            </a:r>
          </a:p>
          <a:p>
            <a:pPr>
              <a:buNone/>
            </a:pPr>
            <a:r>
              <a:rPr lang="tr-TR" dirty="0" smtClean="0"/>
              <a:t>B) Ahlak kuralları</a:t>
            </a:r>
          </a:p>
          <a:p>
            <a:pPr>
              <a:buNone/>
            </a:pPr>
            <a:r>
              <a:rPr lang="tr-TR" dirty="0" smtClean="0"/>
              <a:t>C) Manevi kurallar</a:t>
            </a:r>
          </a:p>
          <a:p>
            <a:pPr>
              <a:buNone/>
            </a:pPr>
            <a:r>
              <a:rPr lang="tr-TR" dirty="0" smtClean="0"/>
              <a:t>D) Görgü kuralları</a:t>
            </a:r>
          </a:p>
          <a:p>
            <a:pPr>
              <a:buNone/>
            </a:pPr>
            <a:r>
              <a:rPr lang="tr-TR" dirty="0" smtClean="0"/>
              <a:t>E) Hukuk kuralları</a:t>
            </a:r>
            <a:r>
              <a:rPr lang="tr-TR" b="1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(2010)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bir sosyal düzen</a:t>
            </a:r>
          </a:p>
          <a:p>
            <a:pPr>
              <a:buNone/>
            </a:pPr>
            <a:r>
              <a:rPr lang="tr-TR" b="1" dirty="0" smtClean="0"/>
              <a:t>kuralı niteliği </a:t>
            </a:r>
            <a:r>
              <a:rPr lang="tr-TR" b="1" u="sng" dirty="0" smtClean="0"/>
              <a:t>taşımaz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Din kuralları</a:t>
            </a:r>
          </a:p>
          <a:p>
            <a:pPr>
              <a:buNone/>
            </a:pPr>
            <a:r>
              <a:rPr lang="tr-TR" dirty="0" smtClean="0"/>
              <a:t>B) Ahlak kuralları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Manevi kurallar</a:t>
            </a:r>
          </a:p>
          <a:p>
            <a:pPr>
              <a:buNone/>
            </a:pPr>
            <a:r>
              <a:rPr lang="tr-TR" dirty="0" smtClean="0"/>
              <a:t>D) Görgü kuralları</a:t>
            </a:r>
          </a:p>
          <a:p>
            <a:pPr>
              <a:buNone/>
            </a:pPr>
            <a:r>
              <a:rPr lang="tr-TR" dirty="0" smtClean="0"/>
              <a:t>E) Hukuk kuralları</a:t>
            </a:r>
            <a:r>
              <a:rPr lang="tr-TR" b="1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(2010)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Hukuk kurallarının hangi özelliği onu diğer</a:t>
            </a:r>
          </a:p>
          <a:p>
            <a:pPr>
              <a:buNone/>
            </a:pPr>
            <a:r>
              <a:rPr lang="tr-TR" b="1" dirty="0" smtClean="0"/>
              <a:t>sosyal düzen kurallarından ayırır?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Sosyal yaşamı düzenlemesi</a:t>
            </a:r>
          </a:p>
          <a:p>
            <a:pPr>
              <a:buNone/>
            </a:pPr>
            <a:r>
              <a:rPr lang="tr-TR" dirty="0" smtClean="0"/>
              <a:t>B) Kişilere bazı ödevler yüklemesi</a:t>
            </a:r>
          </a:p>
          <a:p>
            <a:pPr>
              <a:buNone/>
            </a:pPr>
            <a:r>
              <a:rPr lang="tr-TR" dirty="0" smtClean="0"/>
              <a:t>C) Herkese uygulanabilir olması</a:t>
            </a:r>
          </a:p>
          <a:p>
            <a:pPr>
              <a:buNone/>
            </a:pPr>
            <a:r>
              <a:rPr lang="tr-TR" dirty="0" smtClean="0"/>
              <a:t>D) Devlet gücüne dayanması</a:t>
            </a:r>
          </a:p>
          <a:p>
            <a:pPr>
              <a:buNone/>
            </a:pPr>
            <a:r>
              <a:rPr lang="tr-TR" dirty="0" smtClean="0"/>
              <a:t>E) Bazı emir ve yasakları içermesi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(2010)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Hukuk kurallarının hangi özelliği onu diğer</a:t>
            </a:r>
          </a:p>
          <a:p>
            <a:pPr>
              <a:buNone/>
            </a:pPr>
            <a:r>
              <a:rPr lang="tr-TR" b="1" dirty="0" smtClean="0"/>
              <a:t>sosyal düzen kurallarından ayırır?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Sosyal yaşamı düzenlemesi</a:t>
            </a:r>
          </a:p>
          <a:p>
            <a:pPr>
              <a:buNone/>
            </a:pPr>
            <a:r>
              <a:rPr lang="tr-TR" dirty="0" smtClean="0"/>
              <a:t>B) Kişilere bazı ödevler yüklemesi</a:t>
            </a:r>
          </a:p>
          <a:p>
            <a:pPr>
              <a:buNone/>
            </a:pPr>
            <a:r>
              <a:rPr lang="tr-TR" dirty="0" smtClean="0"/>
              <a:t>C) Herkese uygulanabilir olması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D) Devlet gücüne dayanması</a:t>
            </a:r>
          </a:p>
          <a:p>
            <a:pPr>
              <a:buNone/>
            </a:pPr>
            <a:r>
              <a:rPr lang="tr-TR" dirty="0" smtClean="0"/>
              <a:t>E) Bazı emir ve yasakları içermesi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(2013)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Aşağıdakilerden hangisi, hukukun temel</a:t>
            </a:r>
          </a:p>
          <a:p>
            <a:pPr>
              <a:buNone/>
            </a:pPr>
            <a:r>
              <a:rPr lang="tr-TR" b="1" dirty="0" smtClean="0"/>
              <a:t>görevlerinden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Toplumda barışı sağlamak</a:t>
            </a:r>
          </a:p>
          <a:p>
            <a:pPr>
              <a:buNone/>
            </a:pPr>
            <a:r>
              <a:rPr lang="tr-TR" dirty="0" smtClean="0"/>
              <a:t>B) Toplumda mutlak eşitliği sağlamak</a:t>
            </a:r>
          </a:p>
          <a:p>
            <a:pPr>
              <a:buNone/>
            </a:pPr>
            <a:r>
              <a:rPr lang="tr-TR" dirty="0" smtClean="0"/>
              <a:t>C) Toplumda hukuki güvenliği sağlamak</a:t>
            </a:r>
          </a:p>
          <a:p>
            <a:pPr>
              <a:buNone/>
            </a:pPr>
            <a:r>
              <a:rPr lang="tr-TR" dirty="0" smtClean="0"/>
              <a:t>D) Toplumda adaleti sağlamak</a:t>
            </a:r>
          </a:p>
          <a:p>
            <a:pPr>
              <a:buNone/>
            </a:pPr>
            <a:r>
              <a:rPr lang="tr-TR" dirty="0" smtClean="0"/>
              <a:t>E) Toplumda yeni oluşum ve gelişimlere cevap</a:t>
            </a:r>
          </a:p>
          <a:p>
            <a:pPr>
              <a:buNone/>
            </a:pPr>
            <a:r>
              <a:rPr lang="tr-TR" dirty="0" smtClean="0"/>
              <a:t>vermek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(2013)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Aşağıdakilerden hangisi, hukukun temel</a:t>
            </a:r>
          </a:p>
          <a:p>
            <a:pPr>
              <a:buNone/>
            </a:pPr>
            <a:r>
              <a:rPr lang="tr-TR" b="1" dirty="0" smtClean="0"/>
              <a:t>görevlerinden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Toplumda barışı sağlamak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B) Toplumda mutlak eşitliği sağlamak</a:t>
            </a:r>
          </a:p>
          <a:p>
            <a:pPr>
              <a:buNone/>
            </a:pPr>
            <a:r>
              <a:rPr lang="tr-TR" dirty="0" smtClean="0"/>
              <a:t>C) Toplumda hukuki güvenliği sağlamak</a:t>
            </a:r>
          </a:p>
          <a:p>
            <a:pPr>
              <a:buNone/>
            </a:pPr>
            <a:r>
              <a:rPr lang="tr-TR" dirty="0" smtClean="0"/>
              <a:t>D) Toplumda adaleti sağlamak</a:t>
            </a:r>
          </a:p>
          <a:p>
            <a:pPr>
              <a:buNone/>
            </a:pPr>
            <a:r>
              <a:rPr lang="tr-TR" dirty="0" smtClean="0"/>
              <a:t>E) Toplumda yeni oluşum ve gelişimlere cevap</a:t>
            </a:r>
          </a:p>
          <a:p>
            <a:pPr>
              <a:buNone/>
            </a:pPr>
            <a:r>
              <a:rPr lang="tr-TR" dirty="0" smtClean="0"/>
              <a:t>vermek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Sosyal Hayatı Düzenleyen Kurallar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i="1" u="sng" dirty="0" smtClean="0"/>
              <a:t>1. Din Kuralları:</a:t>
            </a:r>
            <a:r>
              <a:rPr lang="tr-TR" b="1" i="1" dirty="0" smtClean="0"/>
              <a:t> </a:t>
            </a:r>
            <a:r>
              <a:rPr lang="tr-TR" dirty="0" smtClean="0"/>
              <a:t>İlahi emir ve yasaklar</a:t>
            </a:r>
            <a:endParaRPr lang="tr-TR" b="1" dirty="0" smtClean="0"/>
          </a:p>
          <a:p>
            <a:pPr>
              <a:buNone/>
            </a:pPr>
            <a:r>
              <a:rPr lang="tr-TR" b="1" i="1" u="sng" dirty="0" smtClean="0"/>
              <a:t>2. Ahlak Kuralları</a:t>
            </a:r>
          </a:p>
          <a:p>
            <a:pPr marL="514350" indent="-514350">
              <a:buNone/>
            </a:pPr>
            <a:r>
              <a:rPr lang="tr-TR" b="1" i="1" dirty="0" smtClean="0"/>
              <a:t>a) </a:t>
            </a:r>
            <a:r>
              <a:rPr lang="tr-TR" b="1" i="1" dirty="0" err="1" smtClean="0"/>
              <a:t>Subjektif</a:t>
            </a:r>
            <a:r>
              <a:rPr lang="tr-TR" b="1" i="1" dirty="0" smtClean="0"/>
              <a:t> Ahlak: </a:t>
            </a:r>
            <a:r>
              <a:rPr lang="tr-TR" dirty="0" smtClean="0"/>
              <a:t>Kendimize karşı davranışlar</a:t>
            </a:r>
          </a:p>
          <a:p>
            <a:pPr marL="514350" indent="-514350">
              <a:buNone/>
            </a:pPr>
            <a:r>
              <a:rPr lang="tr-TR" b="1" i="1" dirty="0" smtClean="0"/>
              <a:t>b) Objektif Ahlak: </a:t>
            </a:r>
            <a:r>
              <a:rPr lang="tr-TR" dirty="0" smtClean="0"/>
              <a:t>Topluma karşı davranışlar</a:t>
            </a:r>
            <a:endParaRPr lang="tr-TR" b="1" dirty="0" smtClean="0"/>
          </a:p>
          <a:p>
            <a:pPr>
              <a:buNone/>
            </a:pPr>
            <a:r>
              <a:rPr lang="tr-TR" b="1" i="1" u="sng" dirty="0" smtClean="0"/>
              <a:t>3. Görgü Kuralları:</a:t>
            </a:r>
            <a:r>
              <a:rPr lang="tr-TR" b="1" i="1" dirty="0" smtClean="0"/>
              <a:t> </a:t>
            </a:r>
            <a:r>
              <a:rPr lang="tr-TR" dirty="0" smtClean="0"/>
              <a:t>Belli bir olay, durum</a:t>
            </a:r>
          </a:p>
          <a:p>
            <a:pPr>
              <a:buNone/>
            </a:pPr>
            <a:r>
              <a:rPr lang="tr-TR" dirty="0" smtClean="0"/>
              <a:t>karşısında davranışlar</a:t>
            </a:r>
            <a:r>
              <a:rPr lang="tr-TR" b="1" dirty="0" smtClean="0"/>
              <a:t>	</a:t>
            </a:r>
          </a:p>
          <a:p>
            <a:pPr>
              <a:buNone/>
            </a:pPr>
            <a:r>
              <a:rPr lang="tr-TR" b="1" i="1" u="sng" dirty="0" smtClean="0"/>
              <a:t>4. Hukuk Kuralları</a:t>
            </a:r>
            <a:r>
              <a:rPr lang="tr-TR" b="1" u="sng" dirty="0" smtClean="0"/>
              <a:t>:</a:t>
            </a:r>
            <a:r>
              <a:rPr lang="tr-TR" dirty="0" smtClean="0"/>
              <a:t> Devletçe desteklenmiş</a:t>
            </a:r>
          </a:p>
          <a:p>
            <a:pPr>
              <a:buNone/>
            </a:pPr>
            <a:r>
              <a:rPr lang="tr-TR" dirty="0" smtClean="0"/>
              <a:t>kurallar</a:t>
            </a:r>
            <a:endParaRPr lang="tr-TR" b="1" u="sng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Bir ülkede, yetkili bir makam tarafından</a:t>
            </a:r>
          </a:p>
          <a:p>
            <a:pPr>
              <a:buNone/>
            </a:pPr>
            <a:r>
              <a:rPr lang="tr-TR" b="1" dirty="0" smtClean="0"/>
              <a:t>konulan ve hâlen yürürlükte bulunan hukuk</a:t>
            </a:r>
          </a:p>
          <a:p>
            <a:pPr>
              <a:buNone/>
            </a:pPr>
            <a:r>
              <a:rPr lang="tr-TR" b="1" dirty="0" smtClean="0"/>
              <a:t>kurallarının tümüne ne ad 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Pozitif hukuk 			B) Tabii hukuk</a:t>
            </a:r>
          </a:p>
          <a:p>
            <a:pPr>
              <a:buNone/>
            </a:pPr>
            <a:r>
              <a:rPr lang="tr-TR" dirty="0" smtClean="0"/>
              <a:t>C) İdeal hukuk 			D) Mevzu hukuk</a:t>
            </a:r>
          </a:p>
          <a:p>
            <a:pPr>
              <a:buNone/>
            </a:pPr>
            <a:r>
              <a:rPr lang="tr-TR" dirty="0" smtClean="0"/>
              <a:t>			E) Objektif hukuk</a:t>
            </a:r>
            <a:r>
              <a:rPr lang="tr-TR" b="1" dirty="0" smtClean="0"/>
              <a:t> 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Bir ülkede, yetkili bir makam tarafından</a:t>
            </a:r>
          </a:p>
          <a:p>
            <a:pPr>
              <a:buNone/>
            </a:pPr>
            <a:r>
              <a:rPr lang="tr-TR" b="1" dirty="0" smtClean="0"/>
              <a:t>konulan ve hâlen yürürlükte bulunan hukuk</a:t>
            </a:r>
          </a:p>
          <a:p>
            <a:pPr>
              <a:buNone/>
            </a:pPr>
            <a:r>
              <a:rPr lang="tr-TR" b="1" dirty="0" smtClean="0"/>
              <a:t>kurallarının tümüne ne ad 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Pozitif hukuk 			B) Tabii hukuk</a:t>
            </a:r>
          </a:p>
          <a:p>
            <a:pPr>
              <a:buNone/>
            </a:pPr>
            <a:r>
              <a:rPr lang="tr-TR" dirty="0" smtClean="0"/>
              <a:t>C) İdeal hukuk 			</a:t>
            </a:r>
            <a:r>
              <a:rPr lang="tr-TR" dirty="0" smtClean="0">
                <a:solidFill>
                  <a:srgbClr val="FF0000"/>
                </a:solidFill>
              </a:rPr>
              <a:t>D) Mevzu hukuk</a:t>
            </a:r>
          </a:p>
          <a:p>
            <a:pPr>
              <a:buNone/>
            </a:pPr>
            <a:r>
              <a:rPr lang="tr-TR" dirty="0" smtClean="0"/>
              <a:t>			E) Objektif hukuk</a:t>
            </a:r>
            <a:r>
              <a:rPr lang="tr-TR" b="1" dirty="0" smtClean="0"/>
              <a:t> 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Bir ülkede belli bir zamanda yürürlükte olan</a:t>
            </a:r>
          </a:p>
          <a:p>
            <a:pPr>
              <a:buNone/>
            </a:pPr>
            <a:r>
              <a:rPr lang="tr-TR" b="1" dirty="0" smtClean="0"/>
              <a:t>hukuk kurallarından </a:t>
            </a:r>
            <a:r>
              <a:rPr lang="tr-TR" b="1" u="sng" dirty="0" smtClean="0"/>
              <a:t>sadece yazılı olanlara </a:t>
            </a:r>
            <a:r>
              <a:rPr lang="tr-TR" b="1" dirty="0" smtClean="0"/>
              <a:t>ne</a:t>
            </a:r>
          </a:p>
          <a:p>
            <a:pPr>
              <a:buNone/>
            </a:pPr>
            <a:r>
              <a:rPr lang="tr-TR" b="1" dirty="0" smtClean="0"/>
              <a:t>ad 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Kamusal hukuk 		B) Tarihi hukuk</a:t>
            </a:r>
          </a:p>
          <a:p>
            <a:pPr>
              <a:buNone/>
            </a:pPr>
            <a:r>
              <a:rPr lang="tr-TR" dirty="0" smtClean="0"/>
              <a:t>C) Dogmatik hukuk 		D) Tabii hukuk</a:t>
            </a:r>
          </a:p>
          <a:p>
            <a:pPr>
              <a:buNone/>
            </a:pPr>
            <a:r>
              <a:rPr lang="tr-TR" dirty="0" smtClean="0"/>
              <a:t>			  E) Mevzu hukuk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Bir ülkede belli bir zamanda yürürlükte olan</a:t>
            </a:r>
          </a:p>
          <a:p>
            <a:pPr>
              <a:buNone/>
            </a:pPr>
            <a:r>
              <a:rPr lang="tr-TR" b="1" dirty="0" smtClean="0"/>
              <a:t>hukuk kurallarından </a:t>
            </a:r>
            <a:r>
              <a:rPr lang="tr-TR" b="1" u="sng" dirty="0" smtClean="0"/>
              <a:t>sadece yazılı olanlara </a:t>
            </a:r>
            <a:r>
              <a:rPr lang="tr-TR" b="1" dirty="0" smtClean="0"/>
              <a:t>ne</a:t>
            </a:r>
          </a:p>
          <a:p>
            <a:pPr>
              <a:buNone/>
            </a:pPr>
            <a:r>
              <a:rPr lang="tr-TR" b="1" dirty="0" smtClean="0"/>
              <a:t>ad 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Kamusal hukuk 		B) Tarihi hukuk</a:t>
            </a:r>
          </a:p>
          <a:p>
            <a:pPr>
              <a:buNone/>
            </a:pPr>
            <a:r>
              <a:rPr lang="tr-TR" dirty="0" smtClean="0"/>
              <a:t>C) Dogmatik hukuk 		D) Tabii hukuk</a:t>
            </a:r>
          </a:p>
          <a:p>
            <a:pPr>
              <a:buNone/>
            </a:pPr>
            <a:r>
              <a:rPr lang="tr-TR" dirty="0" smtClean="0"/>
              <a:t>			  </a:t>
            </a:r>
            <a:r>
              <a:rPr lang="tr-TR" dirty="0" smtClean="0">
                <a:solidFill>
                  <a:srgbClr val="FF0000"/>
                </a:solidFill>
              </a:rPr>
              <a:t>E) Mevzu hukuk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(2012)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Hukuk kuralları arasında aksine bir hukuksal</a:t>
            </a:r>
          </a:p>
          <a:p>
            <a:pPr>
              <a:buNone/>
            </a:pPr>
            <a:r>
              <a:rPr lang="tr-TR" b="1" dirty="0" smtClean="0"/>
              <a:t>işlem yapılması mümkün olmayan kurallara ne</a:t>
            </a:r>
          </a:p>
          <a:p>
            <a:pPr>
              <a:buNone/>
            </a:pPr>
            <a:r>
              <a:rPr lang="tr-TR" b="1" dirty="0" smtClean="0"/>
              <a:t>ad verilir?</a:t>
            </a:r>
          </a:p>
          <a:p>
            <a:pPr>
              <a:buNone/>
            </a:pPr>
            <a:r>
              <a:rPr lang="tr-TR" dirty="0" smtClean="0"/>
              <a:t>A) Emredici kurallar </a:t>
            </a:r>
          </a:p>
          <a:p>
            <a:pPr>
              <a:buNone/>
            </a:pPr>
            <a:r>
              <a:rPr lang="tr-TR" dirty="0" smtClean="0"/>
              <a:t>B) Yedek kurallar</a:t>
            </a:r>
          </a:p>
          <a:p>
            <a:pPr>
              <a:buNone/>
            </a:pPr>
            <a:r>
              <a:rPr lang="tr-TR" dirty="0" smtClean="0"/>
              <a:t>C) Yorumlayıcı kurallar </a:t>
            </a:r>
          </a:p>
          <a:p>
            <a:pPr>
              <a:buNone/>
            </a:pPr>
            <a:r>
              <a:rPr lang="tr-TR" dirty="0" smtClean="0"/>
              <a:t>D) Tamamlayıcı kurallar</a:t>
            </a:r>
          </a:p>
          <a:p>
            <a:pPr>
              <a:buNone/>
            </a:pPr>
            <a:r>
              <a:rPr lang="tr-TR" dirty="0" smtClean="0"/>
              <a:t>E) Tanımlayıcı kurallar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(2012)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Hukuk kuralları arasında aksine bir hukuksal</a:t>
            </a:r>
          </a:p>
          <a:p>
            <a:pPr>
              <a:buNone/>
            </a:pPr>
            <a:r>
              <a:rPr lang="tr-TR" b="1" dirty="0" smtClean="0"/>
              <a:t>işlem yapılması mümkün olmayan kurallara ne</a:t>
            </a:r>
          </a:p>
          <a:p>
            <a:pPr>
              <a:buNone/>
            </a:pPr>
            <a:r>
              <a:rPr lang="tr-TR" b="1" dirty="0" smtClean="0"/>
              <a:t>ad verilir?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Emredici kurallar </a:t>
            </a:r>
          </a:p>
          <a:p>
            <a:pPr>
              <a:buNone/>
            </a:pPr>
            <a:r>
              <a:rPr lang="tr-TR" dirty="0" smtClean="0"/>
              <a:t>B) Yedek kurallar</a:t>
            </a:r>
          </a:p>
          <a:p>
            <a:pPr>
              <a:buNone/>
            </a:pPr>
            <a:r>
              <a:rPr lang="tr-TR" dirty="0" smtClean="0"/>
              <a:t>C) Yorumlayıcı kurallar </a:t>
            </a:r>
          </a:p>
          <a:p>
            <a:pPr>
              <a:buNone/>
            </a:pPr>
            <a:r>
              <a:rPr lang="tr-TR" dirty="0" smtClean="0"/>
              <a:t>D) Tamamlayıcı kurallar</a:t>
            </a:r>
          </a:p>
          <a:p>
            <a:pPr>
              <a:buNone/>
            </a:pPr>
            <a:r>
              <a:rPr lang="tr-TR" dirty="0" smtClean="0"/>
              <a:t>E) Tanımlayıcı kurallar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(2012)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Hukuk kuralları arasında, aksine bir hukuki işlem</a:t>
            </a:r>
          </a:p>
          <a:p>
            <a:pPr>
              <a:buNone/>
            </a:pPr>
            <a:r>
              <a:rPr lang="tr-TR" b="1" dirty="0" smtClean="0"/>
              <a:t>yapılması mümkün olmayan, tarafların kendi</a:t>
            </a:r>
          </a:p>
          <a:p>
            <a:pPr>
              <a:buNone/>
            </a:pPr>
            <a:r>
              <a:rPr lang="tr-TR" b="1" dirty="0" smtClean="0"/>
              <a:t>iradeleri ile değiştiremeyecekleri kurallara ne ad</a:t>
            </a:r>
          </a:p>
          <a:p>
            <a:pPr>
              <a:buNone/>
            </a:pPr>
            <a:r>
              <a:rPr lang="tr-TR" b="1" dirty="0" smtClean="0"/>
              <a:t>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Yedek kurallar</a:t>
            </a:r>
          </a:p>
          <a:p>
            <a:pPr>
              <a:buNone/>
            </a:pPr>
            <a:r>
              <a:rPr lang="tr-TR" dirty="0" smtClean="0"/>
              <a:t>B) Emredici kurallar</a:t>
            </a:r>
          </a:p>
          <a:p>
            <a:pPr>
              <a:buNone/>
            </a:pPr>
            <a:r>
              <a:rPr lang="tr-TR" dirty="0" smtClean="0"/>
              <a:t>C) Yorumlayıcı kurallar</a:t>
            </a:r>
          </a:p>
          <a:p>
            <a:pPr>
              <a:buNone/>
            </a:pPr>
            <a:r>
              <a:rPr lang="tr-TR" dirty="0" smtClean="0"/>
              <a:t>D) Tamamlayıcı kurallar</a:t>
            </a:r>
          </a:p>
          <a:p>
            <a:pPr>
              <a:buNone/>
            </a:pPr>
            <a:r>
              <a:rPr lang="tr-TR" dirty="0" smtClean="0"/>
              <a:t>E) Tanımlayıcı kurallar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(2012)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Hukuk kuralları arasında, aksine bir hukuki işlem</a:t>
            </a:r>
          </a:p>
          <a:p>
            <a:pPr>
              <a:buNone/>
            </a:pPr>
            <a:r>
              <a:rPr lang="tr-TR" b="1" dirty="0" smtClean="0"/>
              <a:t>yapılması mümkün olmayan, tarafların kendi</a:t>
            </a:r>
          </a:p>
          <a:p>
            <a:pPr>
              <a:buNone/>
            </a:pPr>
            <a:r>
              <a:rPr lang="tr-TR" b="1" dirty="0" smtClean="0"/>
              <a:t>iradeleri ile değiştiremeyecekleri kurallara ne ad</a:t>
            </a:r>
          </a:p>
          <a:p>
            <a:pPr>
              <a:buNone/>
            </a:pPr>
            <a:r>
              <a:rPr lang="tr-TR" b="1" dirty="0" smtClean="0"/>
              <a:t>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Yedek kurallar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B) Emredici kurallar</a:t>
            </a:r>
          </a:p>
          <a:p>
            <a:pPr>
              <a:buNone/>
            </a:pPr>
            <a:r>
              <a:rPr lang="tr-TR" dirty="0" smtClean="0"/>
              <a:t>C) Yorumlayıcı kurallar</a:t>
            </a:r>
          </a:p>
          <a:p>
            <a:pPr>
              <a:buNone/>
            </a:pPr>
            <a:r>
              <a:rPr lang="tr-TR" dirty="0" smtClean="0"/>
              <a:t>D) Tamamlayıcı kurallar</a:t>
            </a:r>
          </a:p>
          <a:p>
            <a:pPr>
              <a:buNone/>
            </a:pPr>
            <a:r>
              <a:rPr lang="tr-TR" dirty="0" smtClean="0"/>
              <a:t>E) Tanımlayıcı kurallar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(2015)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dirty="0" smtClean="0"/>
              <a:t>6098 sayılı Türk Borçlar Kanunu madde 91: “Borcun</a:t>
            </a:r>
          </a:p>
          <a:p>
            <a:pPr>
              <a:buNone/>
            </a:pPr>
            <a:r>
              <a:rPr lang="tr-TR" dirty="0" smtClean="0"/>
              <a:t>ifası için bir ayın başlangıcı veya sonu belirlenmişse,</a:t>
            </a:r>
          </a:p>
          <a:p>
            <a:pPr>
              <a:buNone/>
            </a:pPr>
            <a:r>
              <a:rPr lang="tr-TR" dirty="0" smtClean="0"/>
              <a:t>bundan ayın birinci ve sonuncu günü; ayın ortası</a:t>
            </a:r>
          </a:p>
          <a:p>
            <a:pPr>
              <a:buNone/>
            </a:pPr>
            <a:r>
              <a:rPr lang="tr-TR" dirty="0" smtClean="0"/>
              <a:t>belirlenmişse, bundan da ayın </a:t>
            </a:r>
            <a:r>
              <a:rPr lang="tr-TR" dirty="0" err="1" smtClean="0"/>
              <a:t>onbeşinci</a:t>
            </a:r>
            <a:r>
              <a:rPr lang="tr-TR" dirty="0" smtClean="0"/>
              <a:t> günü anlaşılır.”</a:t>
            </a:r>
          </a:p>
          <a:p>
            <a:pPr>
              <a:buNone/>
            </a:pPr>
            <a:r>
              <a:rPr lang="tr-TR" b="1" dirty="0" smtClean="0"/>
              <a:t>	Bu kural, niteliğine göre aşağıdakilerden hangisine</a:t>
            </a:r>
          </a:p>
          <a:p>
            <a:pPr>
              <a:buNone/>
            </a:pPr>
            <a:r>
              <a:rPr lang="tr-TR" b="1" dirty="0" smtClean="0"/>
              <a:t>örnek olarak verilebilir?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Emredici hukuk kuralı</a:t>
            </a:r>
          </a:p>
          <a:p>
            <a:pPr>
              <a:buNone/>
            </a:pPr>
            <a:r>
              <a:rPr lang="tr-TR" dirty="0" smtClean="0"/>
              <a:t>B) Yasaklayıcı hukuk kuralı</a:t>
            </a:r>
          </a:p>
          <a:p>
            <a:pPr>
              <a:buNone/>
            </a:pPr>
            <a:r>
              <a:rPr lang="tr-TR" dirty="0" smtClean="0"/>
              <a:t>C) Tamamlayıcı hukuk kuralı</a:t>
            </a:r>
          </a:p>
          <a:p>
            <a:pPr>
              <a:buNone/>
            </a:pPr>
            <a:r>
              <a:rPr lang="tr-TR" dirty="0" smtClean="0"/>
              <a:t>D) Yorumlayıcı hukuk kuralı</a:t>
            </a:r>
          </a:p>
          <a:p>
            <a:pPr>
              <a:buNone/>
            </a:pPr>
            <a:r>
              <a:rPr lang="tr-TR" dirty="0" smtClean="0"/>
              <a:t>E) Tanımlayıcı hukuk kuralı</a:t>
            </a:r>
            <a:r>
              <a:rPr lang="tr-TR" b="1" dirty="0" smtClean="0"/>
              <a:t> </a:t>
            </a:r>
            <a:endParaRPr lang="tr-TR" dirty="0" smtClean="0"/>
          </a:p>
          <a:p>
            <a:pPr marL="514350" indent="-51435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(2015)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dirty="0" smtClean="0"/>
              <a:t>6098 sayılı Türk Borçlar Kanunu madde 91: “Borcun</a:t>
            </a:r>
          </a:p>
          <a:p>
            <a:pPr>
              <a:buNone/>
            </a:pPr>
            <a:r>
              <a:rPr lang="tr-TR" dirty="0" smtClean="0"/>
              <a:t>ifası için bir ayın başlangıcı veya sonu belirlenmişse,</a:t>
            </a:r>
          </a:p>
          <a:p>
            <a:pPr>
              <a:buNone/>
            </a:pPr>
            <a:r>
              <a:rPr lang="tr-TR" dirty="0" smtClean="0"/>
              <a:t>bundan ayın birinci ve sonuncu günü; ayın ortası</a:t>
            </a:r>
          </a:p>
          <a:p>
            <a:pPr>
              <a:buNone/>
            </a:pPr>
            <a:r>
              <a:rPr lang="tr-TR" dirty="0" smtClean="0"/>
              <a:t>belirlenmişse, bundan da ayın </a:t>
            </a:r>
            <a:r>
              <a:rPr lang="tr-TR" dirty="0" err="1" smtClean="0"/>
              <a:t>onbeşinci</a:t>
            </a:r>
            <a:r>
              <a:rPr lang="tr-TR" dirty="0" smtClean="0"/>
              <a:t> günü anlaşılır.”</a:t>
            </a:r>
          </a:p>
          <a:p>
            <a:pPr>
              <a:buNone/>
            </a:pPr>
            <a:r>
              <a:rPr lang="tr-TR" b="1" dirty="0" smtClean="0"/>
              <a:t>	Bu kural, niteliğine göre aşağıdakilerden hangisine</a:t>
            </a:r>
          </a:p>
          <a:p>
            <a:pPr>
              <a:buNone/>
            </a:pPr>
            <a:r>
              <a:rPr lang="tr-TR" b="1" dirty="0" smtClean="0"/>
              <a:t>örnek olarak verilebilir?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Emredici hukuk kuralı</a:t>
            </a:r>
          </a:p>
          <a:p>
            <a:pPr>
              <a:buNone/>
            </a:pPr>
            <a:r>
              <a:rPr lang="tr-TR" dirty="0" smtClean="0"/>
              <a:t>B) Yasaklayıcı hukuk kuralı</a:t>
            </a:r>
          </a:p>
          <a:p>
            <a:pPr>
              <a:buNone/>
            </a:pPr>
            <a:r>
              <a:rPr lang="tr-TR" dirty="0" smtClean="0"/>
              <a:t>C) Tamamlayıcı hukuk kuralı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D) Yorumlayıcı hukuk kuralı</a:t>
            </a:r>
          </a:p>
          <a:p>
            <a:pPr>
              <a:buNone/>
            </a:pPr>
            <a:r>
              <a:rPr lang="tr-TR" dirty="0" smtClean="0"/>
              <a:t>E) Tanımlayıcı hukuk kuralı</a:t>
            </a:r>
            <a:r>
              <a:rPr lang="tr-TR" b="1" dirty="0" smtClean="0"/>
              <a:t> </a:t>
            </a:r>
            <a:endParaRPr lang="tr-TR" dirty="0" smtClean="0"/>
          </a:p>
          <a:p>
            <a:pPr marL="514350" indent="-51435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 Kurallarının Özellikleri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Genellik</a:t>
            </a:r>
          </a:p>
          <a:p>
            <a:r>
              <a:rPr lang="tr-TR" dirty="0" smtClean="0"/>
              <a:t>Soyutluk</a:t>
            </a:r>
          </a:p>
          <a:p>
            <a:r>
              <a:rPr lang="tr-TR" dirty="0" smtClean="0"/>
              <a:t>Süreklilik</a:t>
            </a:r>
          </a:p>
          <a:p>
            <a:r>
              <a:rPr lang="tr-TR" dirty="0" smtClean="0"/>
              <a:t>Kişilik dışı olma</a:t>
            </a:r>
          </a:p>
          <a:p>
            <a:r>
              <a:rPr lang="tr-TR" dirty="0" smtClean="0"/>
              <a:t>Devlet desteği</a:t>
            </a:r>
          </a:p>
          <a:p>
            <a:r>
              <a:rPr lang="tr-TR" dirty="0" smtClean="0"/>
              <a:t>Maddi yaptırım</a:t>
            </a:r>
          </a:p>
          <a:p>
            <a:r>
              <a:rPr lang="tr-TR" dirty="0" smtClean="0"/>
              <a:t>Bağlayıcılık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Not: </a:t>
            </a:r>
            <a:r>
              <a:rPr lang="tr-TR" dirty="0" smtClean="0"/>
              <a:t>Yazılılık özelliği bulunmamaktadır.</a:t>
            </a:r>
            <a:endParaRPr lang="tr-TR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(2006)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Türk hukuk</a:t>
            </a:r>
          </a:p>
          <a:p>
            <a:pPr>
              <a:buNone/>
            </a:pPr>
            <a:r>
              <a:rPr lang="tr-TR" b="1" dirty="0" smtClean="0"/>
              <a:t>düzenindeki yaptırım türlerinden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 Cebri icra 			B) Ceza </a:t>
            </a:r>
          </a:p>
          <a:p>
            <a:pPr>
              <a:buNone/>
            </a:pPr>
            <a:r>
              <a:rPr lang="tr-TR" dirty="0" smtClean="0"/>
              <a:t>C) Kısas				D) Tazminat 		     	      E) İptal</a:t>
            </a:r>
            <a:r>
              <a:rPr lang="tr-TR" b="1" dirty="0" smtClean="0"/>
              <a:t> </a:t>
            </a:r>
            <a:endParaRPr lang="tr-TR" dirty="0" smtClean="0"/>
          </a:p>
          <a:p>
            <a:pPr marL="514350" indent="-51435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(2006)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Türk hukuk</a:t>
            </a:r>
          </a:p>
          <a:p>
            <a:pPr>
              <a:buNone/>
            </a:pPr>
            <a:r>
              <a:rPr lang="tr-TR" b="1" dirty="0" smtClean="0"/>
              <a:t>düzenindeki yaptırım türlerinden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 Cebri icra 			B) Ceza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Kısas</a:t>
            </a:r>
            <a:r>
              <a:rPr lang="tr-TR" dirty="0" smtClean="0"/>
              <a:t>				D) Tazminat 		     	      E) İptal</a:t>
            </a:r>
            <a:r>
              <a:rPr lang="tr-TR" b="1" dirty="0" smtClean="0"/>
              <a:t> </a:t>
            </a:r>
            <a:endParaRPr lang="tr-TR" dirty="0" smtClean="0"/>
          </a:p>
          <a:p>
            <a:pPr marL="514350" indent="-51435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(2006)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Türkiye</a:t>
            </a:r>
          </a:p>
          <a:p>
            <a:pPr>
              <a:buNone/>
            </a:pPr>
            <a:r>
              <a:rPr lang="tr-TR" b="1" dirty="0" smtClean="0"/>
              <a:t>Cumhuriyeti’nde yer alan ceza türlerinden biri</a:t>
            </a:r>
          </a:p>
          <a:p>
            <a:pPr>
              <a:buNone/>
            </a:pP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Ölüm cezası</a:t>
            </a:r>
          </a:p>
          <a:p>
            <a:pPr>
              <a:buNone/>
            </a:pPr>
            <a:r>
              <a:rPr lang="tr-TR" dirty="0" smtClean="0"/>
              <a:t>B) Ağırlaştırılmış müebbet hapis cezası</a:t>
            </a:r>
          </a:p>
          <a:p>
            <a:pPr>
              <a:buNone/>
            </a:pPr>
            <a:r>
              <a:rPr lang="tr-TR" dirty="0" smtClean="0"/>
              <a:t>C) Adli para cezası</a:t>
            </a:r>
          </a:p>
          <a:p>
            <a:pPr>
              <a:buNone/>
            </a:pPr>
            <a:r>
              <a:rPr lang="tr-TR" dirty="0" smtClean="0"/>
              <a:t>D) Müebbet hapis cezası</a:t>
            </a:r>
          </a:p>
          <a:p>
            <a:pPr>
              <a:buNone/>
            </a:pPr>
            <a:r>
              <a:rPr lang="tr-TR" dirty="0" smtClean="0"/>
              <a:t>E) Hapis cezası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(2006)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Türkiye</a:t>
            </a:r>
          </a:p>
          <a:p>
            <a:pPr>
              <a:buNone/>
            </a:pPr>
            <a:r>
              <a:rPr lang="tr-TR" b="1" dirty="0" smtClean="0"/>
              <a:t>Cumhuriyeti’nde yer alan ceza türlerinden biri</a:t>
            </a:r>
          </a:p>
          <a:p>
            <a:pPr>
              <a:buNone/>
            </a:pP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Ölüm cezası</a:t>
            </a:r>
          </a:p>
          <a:p>
            <a:pPr>
              <a:buNone/>
            </a:pPr>
            <a:r>
              <a:rPr lang="tr-TR" dirty="0" smtClean="0"/>
              <a:t>B) Ağırlaştırılmış müebbet hapis cezası</a:t>
            </a:r>
          </a:p>
          <a:p>
            <a:pPr>
              <a:buNone/>
            </a:pPr>
            <a:r>
              <a:rPr lang="tr-TR" dirty="0" smtClean="0"/>
              <a:t>C) Adli para cezası</a:t>
            </a:r>
          </a:p>
          <a:p>
            <a:pPr>
              <a:buNone/>
            </a:pPr>
            <a:r>
              <a:rPr lang="tr-TR" dirty="0" smtClean="0"/>
              <a:t>D) Müebbet hapis cezası</a:t>
            </a:r>
          </a:p>
          <a:p>
            <a:pPr>
              <a:buNone/>
            </a:pPr>
            <a:r>
              <a:rPr lang="tr-TR" dirty="0" smtClean="0"/>
              <a:t>E) Hapis cezası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(2008)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Normlar arasındaki hiyerarşik sıralamaya</a:t>
            </a:r>
          </a:p>
          <a:p>
            <a:pPr>
              <a:buNone/>
            </a:pPr>
            <a:r>
              <a:rPr lang="tr-TR" b="1" dirty="0" smtClean="0"/>
              <a:t>göre en üstün norm 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Kanun hükmünde kararname </a:t>
            </a:r>
          </a:p>
          <a:p>
            <a:pPr>
              <a:buNone/>
            </a:pPr>
            <a:r>
              <a:rPr lang="tr-TR" dirty="0" smtClean="0"/>
              <a:t>B) Yönetmelik</a:t>
            </a:r>
          </a:p>
          <a:p>
            <a:pPr>
              <a:buNone/>
            </a:pPr>
            <a:r>
              <a:rPr lang="tr-TR" dirty="0" smtClean="0"/>
              <a:t>C) Anayasa </a:t>
            </a:r>
          </a:p>
          <a:p>
            <a:pPr>
              <a:buNone/>
            </a:pPr>
            <a:r>
              <a:rPr lang="tr-TR" dirty="0" smtClean="0"/>
              <a:t>D) Kanun</a:t>
            </a:r>
          </a:p>
          <a:p>
            <a:pPr>
              <a:buNone/>
            </a:pPr>
            <a:r>
              <a:rPr lang="tr-TR" dirty="0" smtClean="0"/>
              <a:t>E) Tüzük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(2008)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Normlar arasındaki hiyerarşik sıralamaya</a:t>
            </a:r>
          </a:p>
          <a:p>
            <a:pPr>
              <a:buNone/>
            </a:pPr>
            <a:r>
              <a:rPr lang="tr-TR" b="1" dirty="0" smtClean="0"/>
              <a:t>göre en üstün norm 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Kanun hükmünde kararname </a:t>
            </a:r>
          </a:p>
          <a:p>
            <a:pPr>
              <a:buNone/>
            </a:pPr>
            <a:r>
              <a:rPr lang="tr-TR" dirty="0" smtClean="0"/>
              <a:t>B) Yönetmelik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Anayasa </a:t>
            </a:r>
          </a:p>
          <a:p>
            <a:pPr>
              <a:buNone/>
            </a:pPr>
            <a:r>
              <a:rPr lang="tr-TR" dirty="0" smtClean="0"/>
              <a:t>D) Kanun</a:t>
            </a:r>
          </a:p>
          <a:p>
            <a:pPr>
              <a:buNone/>
            </a:pPr>
            <a:r>
              <a:rPr lang="tr-TR" dirty="0" smtClean="0"/>
              <a:t>E) Tüzük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normlar</a:t>
            </a:r>
          </a:p>
          <a:p>
            <a:pPr>
              <a:buNone/>
            </a:pPr>
            <a:r>
              <a:rPr lang="tr-TR" b="1" dirty="0" smtClean="0"/>
              <a:t>hiyerarşisinde kanunlar ile aynı basamakta yer</a:t>
            </a:r>
          </a:p>
          <a:p>
            <a:pPr>
              <a:buNone/>
            </a:pPr>
            <a:r>
              <a:rPr lang="tr-TR" b="1" dirty="0" smtClean="0"/>
              <a:t>alabilir?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Genelgeler</a:t>
            </a:r>
          </a:p>
          <a:p>
            <a:pPr>
              <a:buNone/>
            </a:pPr>
            <a:r>
              <a:rPr lang="tr-TR" dirty="0" smtClean="0"/>
              <a:t>B) Yönetmelikler</a:t>
            </a:r>
          </a:p>
          <a:p>
            <a:pPr>
              <a:buNone/>
            </a:pPr>
            <a:r>
              <a:rPr lang="tr-TR" dirty="0" smtClean="0"/>
              <a:t>C) Uluslararası antlaşmalar</a:t>
            </a:r>
          </a:p>
          <a:p>
            <a:pPr>
              <a:buNone/>
            </a:pPr>
            <a:r>
              <a:rPr lang="tr-TR" dirty="0" smtClean="0"/>
              <a:t>D) Anayasa</a:t>
            </a:r>
          </a:p>
          <a:p>
            <a:pPr>
              <a:buNone/>
            </a:pPr>
            <a:r>
              <a:rPr lang="tr-TR" dirty="0" smtClean="0"/>
              <a:t>E) Tüzükler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normlar</a:t>
            </a:r>
          </a:p>
          <a:p>
            <a:pPr>
              <a:buNone/>
            </a:pPr>
            <a:r>
              <a:rPr lang="tr-TR" b="1" dirty="0" smtClean="0"/>
              <a:t>hiyerarşisinde kanunlar ile aynı basamakta yer</a:t>
            </a:r>
          </a:p>
          <a:p>
            <a:pPr>
              <a:buNone/>
            </a:pPr>
            <a:r>
              <a:rPr lang="tr-TR" b="1" dirty="0" smtClean="0"/>
              <a:t>alabilir?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Genelgeler</a:t>
            </a:r>
          </a:p>
          <a:p>
            <a:pPr>
              <a:buNone/>
            </a:pPr>
            <a:r>
              <a:rPr lang="tr-TR" dirty="0" smtClean="0"/>
              <a:t>B) Yönetmelikler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C) Uluslararası antlaşmalar</a:t>
            </a:r>
          </a:p>
          <a:p>
            <a:pPr>
              <a:buNone/>
            </a:pPr>
            <a:r>
              <a:rPr lang="tr-TR" dirty="0" smtClean="0"/>
              <a:t>D) Anayasa</a:t>
            </a:r>
          </a:p>
          <a:p>
            <a:pPr>
              <a:buNone/>
            </a:pPr>
            <a:r>
              <a:rPr lang="tr-TR" dirty="0" smtClean="0"/>
              <a:t>E) Tüzükler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(2008)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hukukun yazılı</a:t>
            </a:r>
          </a:p>
          <a:p>
            <a:pPr>
              <a:buNone/>
            </a:pPr>
            <a:r>
              <a:rPr lang="tr-TR" b="1" dirty="0" smtClean="0"/>
              <a:t>kaynaklarından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 Örf ve Adet 			B) Kanun </a:t>
            </a:r>
          </a:p>
          <a:p>
            <a:pPr>
              <a:buNone/>
            </a:pPr>
            <a:r>
              <a:rPr lang="tr-TR" dirty="0" smtClean="0"/>
              <a:t>C) Tüzük				D) Yönetmelik 			  E) Anayasa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(2008)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 hukukun yazılı</a:t>
            </a:r>
          </a:p>
          <a:p>
            <a:pPr>
              <a:buNone/>
            </a:pPr>
            <a:r>
              <a:rPr lang="tr-TR" b="1" dirty="0" smtClean="0"/>
              <a:t>kaynaklarından biri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Örf ve Adet </a:t>
            </a:r>
            <a:r>
              <a:rPr lang="tr-TR" dirty="0" smtClean="0"/>
              <a:t>			B) Kanun </a:t>
            </a:r>
          </a:p>
          <a:p>
            <a:pPr>
              <a:buNone/>
            </a:pPr>
            <a:r>
              <a:rPr lang="tr-TR" dirty="0" smtClean="0"/>
              <a:t>C) Tüzük				D) Yönetmelik 			  E) Anayasa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 Farklı Anlamları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504056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tr-TR" b="1" i="1" u="sng" dirty="0" smtClean="0"/>
              <a:t>1. Pozitif(Müspet) Hukuk:</a:t>
            </a:r>
            <a:r>
              <a:rPr lang="tr-TR" b="1" dirty="0" smtClean="0"/>
              <a:t> </a:t>
            </a:r>
            <a:r>
              <a:rPr lang="tr-TR" dirty="0" smtClean="0"/>
              <a:t>Yürürlükte olan yazılı ve</a:t>
            </a:r>
          </a:p>
          <a:p>
            <a:pPr marL="514350" indent="-514350">
              <a:buNone/>
            </a:pPr>
            <a:r>
              <a:rPr lang="tr-TR" dirty="0" smtClean="0"/>
              <a:t>yazısız hukuk</a:t>
            </a:r>
          </a:p>
          <a:p>
            <a:pPr>
              <a:buNone/>
            </a:pPr>
            <a:r>
              <a:rPr lang="tr-TR" b="1" i="1" u="sng" dirty="0" smtClean="0"/>
              <a:t>2. Mevzu Hukuk:</a:t>
            </a:r>
            <a:r>
              <a:rPr lang="tr-TR" b="1" dirty="0" smtClean="0"/>
              <a:t> </a:t>
            </a:r>
            <a:r>
              <a:rPr lang="tr-TR" dirty="0" smtClean="0"/>
              <a:t>Kamu gücünce konulmuş yazılı</a:t>
            </a:r>
          </a:p>
          <a:p>
            <a:pPr>
              <a:buNone/>
            </a:pPr>
            <a:r>
              <a:rPr lang="tr-TR" dirty="0" smtClean="0"/>
              <a:t>hukuk</a:t>
            </a:r>
          </a:p>
          <a:p>
            <a:pPr>
              <a:buNone/>
            </a:pPr>
            <a:r>
              <a:rPr lang="tr-TR" b="1" i="1" u="sng" dirty="0" smtClean="0"/>
              <a:t>3. Tabii (Doğal) Hukuk:</a:t>
            </a:r>
            <a:r>
              <a:rPr lang="tr-TR" b="1" dirty="0" smtClean="0"/>
              <a:t> </a:t>
            </a:r>
            <a:r>
              <a:rPr lang="tr-TR" dirty="0" smtClean="0"/>
              <a:t>İdeal, olması gereken hukuk</a:t>
            </a:r>
          </a:p>
          <a:p>
            <a:pPr>
              <a:buNone/>
            </a:pPr>
            <a:r>
              <a:rPr lang="tr-TR" b="1" i="1" u="sng" dirty="0" smtClean="0"/>
              <a:t>4. Tarihi Hukuk:</a:t>
            </a:r>
            <a:r>
              <a:rPr lang="tr-TR" b="1" dirty="0" smtClean="0"/>
              <a:t> </a:t>
            </a:r>
            <a:r>
              <a:rPr lang="tr-TR" dirty="0" smtClean="0"/>
              <a:t>Yürürlükten kalkmış olan hukuk</a:t>
            </a:r>
          </a:p>
          <a:p>
            <a:pPr>
              <a:buNone/>
            </a:pPr>
            <a:r>
              <a:rPr lang="tr-TR" b="1" i="1" u="sng" dirty="0" smtClean="0"/>
              <a:t>5. Maddi Hukuk:</a:t>
            </a:r>
            <a:r>
              <a:rPr lang="tr-TR" b="1" dirty="0" smtClean="0"/>
              <a:t> </a:t>
            </a:r>
            <a:r>
              <a:rPr lang="tr-TR" dirty="0" smtClean="0"/>
              <a:t>Çözüme ilişkin hukuk</a:t>
            </a:r>
          </a:p>
          <a:p>
            <a:pPr>
              <a:buNone/>
            </a:pPr>
            <a:r>
              <a:rPr lang="tr-TR" b="1" i="1" u="sng" dirty="0" smtClean="0"/>
              <a:t>6. Şekli Hukuk:</a:t>
            </a:r>
            <a:r>
              <a:rPr lang="tr-TR" b="1" dirty="0" smtClean="0"/>
              <a:t> </a:t>
            </a:r>
            <a:r>
              <a:rPr lang="tr-TR" dirty="0" smtClean="0"/>
              <a:t>Çözümde izlenen usule ilişkin hukuk</a:t>
            </a:r>
          </a:p>
          <a:p>
            <a:pPr>
              <a:buNone/>
            </a:pPr>
            <a:r>
              <a:rPr lang="tr-TR" b="1" i="1" u="sng" dirty="0" smtClean="0"/>
              <a:t>7. Objektif  Hukuk:</a:t>
            </a:r>
            <a:r>
              <a:rPr lang="tr-TR" b="1" dirty="0" smtClean="0"/>
              <a:t> </a:t>
            </a:r>
            <a:r>
              <a:rPr lang="tr-TR" dirty="0" smtClean="0"/>
              <a:t>Hukuk</a:t>
            </a:r>
          </a:p>
          <a:p>
            <a:pPr>
              <a:buNone/>
            </a:pPr>
            <a:r>
              <a:rPr lang="tr-TR" b="1" i="1" u="sng" dirty="0" smtClean="0"/>
              <a:t>8. </a:t>
            </a:r>
            <a:r>
              <a:rPr lang="tr-TR" b="1" i="1" u="sng" dirty="0" err="1" smtClean="0"/>
              <a:t>Subjektif</a:t>
            </a:r>
            <a:r>
              <a:rPr lang="tr-TR" b="1" i="1" u="sng" dirty="0" smtClean="0"/>
              <a:t> Hukuk:</a:t>
            </a:r>
            <a:r>
              <a:rPr lang="tr-TR" b="1" dirty="0" smtClean="0"/>
              <a:t> </a:t>
            </a:r>
            <a:r>
              <a:rPr lang="tr-TR" dirty="0" smtClean="0"/>
              <a:t>Hak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(2014)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Hâkim, bir uyuşmazlığın çözümünde</a:t>
            </a:r>
          </a:p>
          <a:p>
            <a:pPr>
              <a:buNone/>
            </a:pPr>
            <a:r>
              <a:rPr lang="tr-TR" b="1" dirty="0" smtClean="0"/>
              <a:t>aşağıdaki kaynaklardan hangisine diğerlerinden</a:t>
            </a:r>
          </a:p>
          <a:p>
            <a:pPr>
              <a:buNone/>
            </a:pPr>
            <a:r>
              <a:rPr lang="tr-TR" b="1" dirty="0" smtClean="0"/>
              <a:t>önce başvurur?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Kanun</a:t>
            </a:r>
          </a:p>
          <a:p>
            <a:pPr>
              <a:buNone/>
            </a:pPr>
            <a:r>
              <a:rPr lang="tr-TR" dirty="0" smtClean="0"/>
              <a:t>B) Yönetmelik</a:t>
            </a:r>
          </a:p>
          <a:p>
            <a:pPr>
              <a:buNone/>
            </a:pPr>
            <a:r>
              <a:rPr lang="tr-TR" dirty="0" smtClean="0"/>
              <a:t>C) Bilimsel görüş</a:t>
            </a:r>
          </a:p>
          <a:p>
            <a:pPr>
              <a:buNone/>
            </a:pPr>
            <a:r>
              <a:rPr lang="tr-TR" dirty="0" smtClean="0"/>
              <a:t>D) Örf ve âdet hukuku</a:t>
            </a:r>
          </a:p>
          <a:p>
            <a:pPr>
              <a:buNone/>
            </a:pPr>
            <a:r>
              <a:rPr lang="tr-TR" dirty="0" smtClean="0"/>
              <a:t>E) Yargı kararları</a:t>
            </a:r>
            <a:r>
              <a:rPr lang="tr-TR" b="1" dirty="0" smtClean="0"/>
              <a:t> </a:t>
            </a: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(2014)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Hâkim, bir uyuşmazlığın çözümünde</a:t>
            </a:r>
          </a:p>
          <a:p>
            <a:pPr>
              <a:buNone/>
            </a:pPr>
            <a:r>
              <a:rPr lang="tr-TR" b="1" dirty="0" smtClean="0"/>
              <a:t>aşağıdaki kaynaklardan hangisine diğerlerinden</a:t>
            </a:r>
          </a:p>
          <a:p>
            <a:pPr>
              <a:buNone/>
            </a:pPr>
            <a:r>
              <a:rPr lang="tr-TR" b="1" dirty="0" smtClean="0"/>
              <a:t>önce başvurur?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Kanun</a:t>
            </a:r>
          </a:p>
          <a:p>
            <a:pPr>
              <a:buNone/>
            </a:pPr>
            <a:r>
              <a:rPr lang="tr-TR" dirty="0" smtClean="0"/>
              <a:t>B) Yönetmelik</a:t>
            </a:r>
          </a:p>
          <a:p>
            <a:pPr>
              <a:buNone/>
            </a:pPr>
            <a:r>
              <a:rPr lang="tr-TR" dirty="0" smtClean="0"/>
              <a:t>C) Bilimsel görüş</a:t>
            </a:r>
          </a:p>
          <a:p>
            <a:pPr>
              <a:buNone/>
            </a:pPr>
            <a:r>
              <a:rPr lang="tr-TR" dirty="0" smtClean="0"/>
              <a:t>D) Örf ve âdet hukuku</a:t>
            </a:r>
          </a:p>
          <a:p>
            <a:pPr>
              <a:buNone/>
            </a:pPr>
            <a:r>
              <a:rPr lang="tr-TR" dirty="0" smtClean="0"/>
              <a:t>E) Yargı kararları</a:t>
            </a:r>
            <a:r>
              <a:rPr lang="tr-TR" b="1" dirty="0" smtClean="0"/>
              <a:t> </a:t>
            </a: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(2008)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Bir somut olaya uygulanacak yazılı ya da yazılı</a:t>
            </a:r>
          </a:p>
          <a:p>
            <a:pPr>
              <a:buNone/>
            </a:pPr>
            <a:r>
              <a:rPr lang="tr-TR" b="1" dirty="0" smtClean="0"/>
              <a:t>olmayan bir hukuk kuralının </a:t>
            </a:r>
            <a:r>
              <a:rPr lang="tr-TR" b="1" u="sng" dirty="0" smtClean="0"/>
              <a:t>bulunmaması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durumuna ne ad verilir?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Hukuk boşluğu </a:t>
            </a:r>
          </a:p>
          <a:p>
            <a:pPr>
              <a:buNone/>
            </a:pPr>
            <a:r>
              <a:rPr lang="tr-TR" dirty="0" smtClean="0"/>
              <a:t>B) Kural içi boşluk</a:t>
            </a:r>
          </a:p>
          <a:p>
            <a:pPr>
              <a:buNone/>
            </a:pPr>
            <a:r>
              <a:rPr lang="tr-TR" dirty="0" smtClean="0"/>
              <a:t>C) Örtülü boşluk </a:t>
            </a:r>
          </a:p>
          <a:p>
            <a:pPr>
              <a:buNone/>
            </a:pPr>
            <a:r>
              <a:rPr lang="tr-TR" dirty="0" smtClean="0"/>
              <a:t>D) Kanun boşluğu</a:t>
            </a:r>
          </a:p>
          <a:p>
            <a:pPr>
              <a:buNone/>
            </a:pPr>
            <a:r>
              <a:rPr lang="tr-TR" dirty="0" smtClean="0"/>
              <a:t>E) Açık boşluk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(2008)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Bir somut olaya uygulanacak yazılı ya da yazılı</a:t>
            </a:r>
          </a:p>
          <a:p>
            <a:pPr>
              <a:buNone/>
            </a:pPr>
            <a:r>
              <a:rPr lang="tr-TR" b="1" dirty="0" smtClean="0"/>
              <a:t>olmayan bir hukuk kuralının </a:t>
            </a:r>
            <a:r>
              <a:rPr lang="tr-TR" b="1" u="sng" dirty="0" smtClean="0"/>
              <a:t>bulunmaması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durumuna ne ad verilir?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Hukuk boşluğu </a:t>
            </a:r>
          </a:p>
          <a:p>
            <a:pPr>
              <a:buNone/>
            </a:pPr>
            <a:r>
              <a:rPr lang="tr-TR" dirty="0" smtClean="0"/>
              <a:t>B) Kural içi boşluk</a:t>
            </a:r>
          </a:p>
          <a:p>
            <a:pPr>
              <a:buNone/>
            </a:pPr>
            <a:r>
              <a:rPr lang="tr-TR" dirty="0" smtClean="0"/>
              <a:t>C) Örtülü boşluk </a:t>
            </a:r>
          </a:p>
          <a:p>
            <a:pPr>
              <a:buNone/>
            </a:pPr>
            <a:r>
              <a:rPr lang="tr-TR" dirty="0" smtClean="0"/>
              <a:t>D) Kanun boşluğu</a:t>
            </a:r>
          </a:p>
          <a:p>
            <a:pPr>
              <a:buNone/>
            </a:pPr>
            <a:r>
              <a:rPr lang="tr-TR" dirty="0" smtClean="0"/>
              <a:t>E) Açık boşluk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(2013)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Belli bir hukuki duruma ilişkin olarak kanunda</a:t>
            </a:r>
          </a:p>
          <a:p>
            <a:pPr>
              <a:buNone/>
            </a:pPr>
            <a:r>
              <a:rPr lang="tr-TR" b="1" dirty="0" smtClean="0"/>
              <a:t>bir hüküm olması gerekirken hiçbir hüküm</a:t>
            </a:r>
          </a:p>
          <a:p>
            <a:pPr>
              <a:buNone/>
            </a:pPr>
            <a:r>
              <a:rPr lang="tr-TR" b="1" dirty="0" smtClean="0"/>
              <a:t>öngörülmemiş olmasının hukuki niteliği</a:t>
            </a:r>
          </a:p>
          <a:p>
            <a:pPr>
              <a:buNone/>
            </a:pPr>
            <a:r>
              <a:rPr lang="tr-TR" b="1" dirty="0" smtClean="0"/>
              <a:t>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Gerçek hukuk boşluğu</a:t>
            </a:r>
          </a:p>
          <a:p>
            <a:pPr>
              <a:buNone/>
            </a:pPr>
            <a:r>
              <a:rPr lang="tr-TR" dirty="0" smtClean="0"/>
              <a:t>B) Bilinçli hukuk boşluğu</a:t>
            </a:r>
          </a:p>
          <a:p>
            <a:pPr>
              <a:buNone/>
            </a:pPr>
            <a:r>
              <a:rPr lang="tr-TR" dirty="0" smtClean="0"/>
              <a:t>C) Gerçek olmayan hukuk boşluğu</a:t>
            </a:r>
          </a:p>
          <a:p>
            <a:pPr>
              <a:buNone/>
            </a:pPr>
            <a:r>
              <a:rPr lang="tr-TR" dirty="0" smtClean="0"/>
              <a:t>D) Gerçek olmayan kanun boşluğu</a:t>
            </a:r>
          </a:p>
          <a:p>
            <a:pPr>
              <a:buNone/>
            </a:pPr>
            <a:r>
              <a:rPr lang="tr-TR" dirty="0" smtClean="0"/>
              <a:t>E) Gerçek kanun boşluğu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LİSANS (2013)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Belli bir hukuki duruma ilişkin olarak kanunda</a:t>
            </a:r>
          </a:p>
          <a:p>
            <a:pPr>
              <a:buNone/>
            </a:pPr>
            <a:r>
              <a:rPr lang="tr-TR" b="1" dirty="0" smtClean="0"/>
              <a:t>bir hüküm olması gerekirken hiçbir hüküm</a:t>
            </a:r>
          </a:p>
          <a:p>
            <a:pPr>
              <a:buNone/>
            </a:pPr>
            <a:r>
              <a:rPr lang="tr-TR" b="1" dirty="0" smtClean="0"/>
              <a:t>öngörülmemiş olmasının hukuki niteliği</a:t>
            </a:r>
          </a:p>
          <a:p>
            <a:pPr>
              <a:buNone/>
            </a:pPr>
            <a:r>
              <a:rPr lang="tr-TR" b="1" dirty="0" smtClean="0"/>
              <a:t>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Gerçek hukuk boşluğu</a:t>
            </a:r>
          </a:p>
          <a:p>
            <a:pPr>
              <a:buNone/>
            </a:pPr>
            <a:r>
              <a:rPr lang="tr-TR" dirty="0" smtClean="0"/>
              <a:t>B) Bilinçli hukuk boşluğu</a:t>
            </a:r>
          </a:p>
          <a:p>
            <a:pPr>
              <a:buNone/>
            </a:pPr>
            <a:r>
              <a:rPr lang="tr-TR" dirty="0" smtClean="0"/>
              <a:t>C) Gerçek olmayan hukuk boşluğu</a:t>
            </a:r>
          </a:p>
          <a:p>
            <a:pPr>
              <a:buNone/>
            </a:pPr>
            <a:r>
              <a:rPr lang="tr-TR" dirty="0" smtClean="0"/>
              <a:t>D) Gerçek olmayan kanun boşluğu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E) Gerçek kanun boşluğu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dirty="0" smtClean="0"/>
              <a:t>4721 sayılı Türk Medeni Kanunu madde 1:</a:t>
            </a:r>
          </a:p>
          <a:p>
            <a:pPr>
              <a:buNone/>
            </a:pPr>
            <a:r>
              <a:rPr lang="tr-TR" dirty="0" smtClean="0"/>
              <a:t>Kanunda uygulanabilir bir hüküm yoksa, hâkim, örf ve</a:t>
            </a:r>
          </a:p>
          <a:p>
            <a:pPr>
              <a:buNone/>
            </a:pPr>
            <a:r>
              <a:rPr lang="tr-TR" dirty="0" smtClean="0"/>
              <a:t>âdet hukukuna göre, </a:t>
            </a:r>
            <a:r>
              <a:rPr lang="tr-TR" u="sng" dirty="0" smtClean="0"/>
              <a:t>bu da yoksa kendisi kanun koyucu </a:t>
            </a:r>
          </a:p>
          <a:p>
            <a:pPr>
              <a:buNone/>
            </a:pPr>
            <a:r>
              <a:rPr lang="tr-TR" u="sng" dirty="0" smtClean="0"/>
              <a:t>olsaydı nasıl bir kural koyacak idiyse ona göre karar verir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b="1" dirty="0" smtClean="0"/>
              <a:t>	Bu parçada altı çizili bölümde aşağıdakilerden hangisi</a:t>
            </a:r>
          </a:p>
          <a:p>
            <a:pPr>
              <a:buNone/>
            </a:pPr>
            <a:r>
              <a:rPr lang="tr-TR" b="1" dirty="0" smtClean="0"/>
              <a:t>ifade edilmiştir?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Hâkimin hukuk yaratması</a:t>
            </a:r>
          </a:p>
          <a:p>
            <a:pPr>
              <a:buNone/>
            </a:pPr>
            <a:r>
              <a:rPr lang="tr-TR" dirty="0" smtClean="0"/>
              <a:t>B) Hâkimin takdir yetkisini kullanması</a:t>
            </a:r>
          </a:p>
          <a:p>
            <a:pPr>
              <a:buNone/>
            </a:pPr>
            <a:r>
              <a:rPr lang="tr-TR" dirty="0" smtClean="0"/>
              <a:t>C) Kanunlaştırma</a:t>
            </a:r>
          </a:p>
          <a:p>
            <a:pPr>
              <a:buNone/>
            </a:pPr>
            <a:r>
              <a:rPr lang="tr-TR" dirty="0" smtClean="0"/>
              <a:t>D) Kanunların çatışması</a:t>
            </a:r>
          </a:p>
          <a:p>
            <a:pPr>
              <a:buNone/>
            </a:pPr>
            <a:r>
              <a:rPr lang="tr-TR" dirty="0" smtClean="0"/>
              <a:t>E) Kanunun yorumlanması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(2016)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dirty="0" smtClean="0"/>
              <a:t>4721 sayılı Türk Medeni Kanunu madde 1:</a:t>
            </a:r>
          </a:p>
          <a:p>
            <a:pPr>
              <a:buNone/>
            </a:pPr>
            <a:r>
              <a:rPr lang="tr-TR" dirty="0" smtClean="0"/>
              <a:t>Kanunda uygulanabilir bir hüküm yoksa, hâkim, örf ve</a:t>
            </a:r>
          </a:p>
          <a:p>
            <a:pPr>
              <a:buNone/>
            </a:pPr>
            <a:r>
              <a:rPr lang="tr-TR" dirty="0" smtClean="0"/>
              <a:t>âdet hukukuna göre, </a:t>
            </a:r>
            <a:r>
              <a:rPr lang="tr-TR" u="sng" dirty="0" smtClean="0"/>
              <a:t>bu da yoksa kendisi kanun koyucu </a:t>
            </a:r>
          </a:p>
          <a:p>
            <a:pPr>
              <a:buNone/>
            </a:pPr>
            <a:r>
              <a:rPr lang="tr-TR" u="sng" dirty="0" smtClean="0"/>
              <a:t>olsaydı nasıl bir kural koyacak idiyse ona göre karar verir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b="1" dirty="0" smtClean="0"/>
              <a:t>	Bu parçada altı çizili bölümde aşağıdakilerden hangisi</a:t>
            </a:r>
          </a:p>
          <a:p>
            <a:pPr>
              <a:buNone/>
            </a:pPr>
            <a:r>
              <a:rPr lang="tr-TR" b="1" dirty="0" smtClean="0"/>
              <a:t>ifade edilmiştir?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Hâkimin hukuk yaratması</a:t>
            </a:r>
          </a:p>
          <a:p>
            <a:pPr>
              <a:buNone/>
            </a:pPr>
            <a:r>
              <a:rPr lang="tr-TR" dirty="0" smtClean="0"/>
              <a:t>B) Hâkimin takdir yetkisini kullanması</a:t>
            </a:r>
          </a:p>
          <a:p>
            <a:pPr>
              <a:buNone/>
            </a:pPr>
            <a:r>
              <a:rPr lang="tr-TR" dirty="0" smtClean="0"/>
              <a:t>C) Kanunlaştırma</a:t>
            </a:r>
          </a:p>
          <a:p>
            <a:pPr>
              <a:buNone/>
            </a:pPr>
            <a:r>
              <a:rPr lang="tr-TR" dirty="0" smtClean="0"/>
              <a:t>D) Kanunların çatışması</a:t>
            </a:r>
          </a:p>
          <a:p>
            <a:pPr>
              <a:buNone/>
            </a:pPr>
            <a:r>
              <a:rPr lang="tr-TR" dirty="0" smtClean="0"/>
              <a:t>E) Kanunun yorumlanması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(2012)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hangisi, kamu hukuku</a:t>
            </a:r>
          </a:p>
          <a:p>
            <a:pPr>
              <a:buNone/>
            </a:pPr>
            <a:r>
              <a:rPr lang="tr-TR" b="1" dirty="0" smtClean="0"/>
              <a:t>alanına dâhil olan bir hukuk dalı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Anayasa hukuku </a:t>
            </a:r>
          </a:p>
          <a:p>
            <a:pPr>
              <a:buNone/>
            </a:pPr>
            <a:r>
              <a:rPr lang="tr-TR" dirty="0" smtClean="0"/>
              <a:t>B) Borçlar hukuku</a:t>
            </a:r>
          </a:p>
          <a:p>
            <a:pPr>
              <a:buNone/>
            </a:pPr>
            <a:r>
              <a:rPr lang="tr-TR" dirty="0" smtClean="0"/>
              <a:t>C) Ceza hukuku </a:t>
            </a:r>
          </a:p>
          <a:p>
            <a:pPr>
              <a:buNone/>
            </a:pPr>
            <a:r>
              <a:rPr lang="tr-TR" dirty="0" smtClean="0"/>
              <a:t>D) İdare hukuku</a:t>
            </a:r>
          </a:p>
          <a:p>
            <a:pPr>
              <a:buNone/>
            </a:pPr>
            <a:r>
              <a:rPr lang="tr-TR" dirty="0" smtClean="0"/>
              <a:t>E) Vergi hukuku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ORTAÖĞRETİM (2012)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	Aşağıdakilerden hangisi, kamu hukuku</a:t>
            </a:r>
          </a:p>
          <a:p>
            <a:pPr>
              <a:buNone/>
            </a:pPr>
            <a:r>
              <a:rPr lang="tr-TR" b="1" dirty="0" smtClean="0"/>
              <a:t>alanına dâhil olan bir hukuk dalı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Anayasa hukuku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B) Borçlar hukuku</a:t>
            </a:r>
          </a:p>
          <a:p>
            <a:pPr>
              <a:buNone/>
            </a:pPr>
            <a:r>
              <a:rPr lang="tr-TR" dirty="0" smtClean="0"/>
              <a:t>C) Ceza hukuku </a:t>
            </a:r>
          </a:p>
          <a:p>
            <a:pPr>
              <a:buNone/>
            </a:pPr>
            <a:r>
              <a:rPr lang="tr-TR" dirty="0" smtClean="0"/>
              <a:t>D) İdare hukuku</a:t>
            </a:r>
          </a:p>
          <a:p>
            <a:pPr>
              <a:buNone/>
            </a:pPr>
            <a:r>
              <a:rPr lang="tr-TR" dirty="0" smtClean="0"/>
              <a:t>E) Vergi hukuku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 Kurallarının Çeşitleri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5040560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tr-TR" b="1" i="1" u="sng" dirty="0" smtClean="0"/>
              <a:t>1. Emredici Kurallar:</a:t>
            </a:r>
            <a:r>
              <a:rPr lang="tr-TR" b="1" i="1" dirty="0" smtClean="0"/>
              <a:t> </a:t>
            </a:r>
            <a:r>
              <a:rPr lang="tr-TR" dirty="0" smtClean="0"/>
              <a:t>Aksi mümkün olmayan</a:t>
            </a:r>
          </a:p>
          <a:p>
            <a:pPr>
              <a:buNone/>
            </a:pPr>
            <a:r>
              <a:rPr lang="tr-TR" b="1" i="1" u="sng" dirty="0" smtClean="0"/>
              <a:t>2. Tamamlayıcı Kurallar:</a:t>
            </a:r>
            <a:r>
              <a:rPr lang="tr-TR" b="1" dirty="0" smtClean="0"/>
              <a:t> </a:t>
            </a:r>
            <a:r>
              <a:rPr lang="tr-TR" dirty="0" smtClean="0"/>
              <a:t>Aksi mümkün olan</a:t>
            </a:r>
          </a:p>
          <a:p>
            <a:pPr>
              <a:buNone/>
            </a:pPr>
            <a:r>
              <a:rPr lang="tr-TR" b="1" i="1" u="sng" dirty="0" smtClean="0"/>
              <a:t>3. Yorumlayıcı Kurallar:</a:t>
            </a:r>
            <a:r>
              <a:rPr lang="tr-TR" b="1" dirty="0" smtClean="0"/>
              <a:t> </a:t>
            </a:r>
            <a:r>
              <a:rPr lang="tr-TR" dirty="0" smtClean="0"/>
              <a:t>Konuları açıklayan</a:t>
            </a:r>
          </a:p>
          <a:p>
            <a:pPr>
              <a:buNone/>
            </a:pPr>
            <a:r>
              <a:rPr lang="tr-TR" b="1" i="1" u="sng" dirty="0" smtClean="0"/>
              <a:t>4. Tanımlayıcı Kurallar:</a:t>
            </a:r>
            <a:r>
              <a:rPr lang="tr-TR" b="1" dirty="0" smtClean="0"/>
              <a:t> </a:t>
            </a:r>
            <a:r>
              <a:rPr lang="tr-TR" dirty="0" smtClean="0"/>
              <a:t>Hukuki kavramları</a:t>
            </a:r>
          </a:p>
          <a:p>
            <a:pPr>
              <a:buNone/>
            </a:pPr>
            <a:r>
              <a:rPr lang="tr-TR" dirty="0" smtClean="0"/>
              <a:t>tanımlayan</a:t>
            </a:r>
          </a:p>
          <a:p>
            <a:pPr>
              <a:buNone/>
            </a:pPr>
            <a:r>
              <a:rPr lang="tr-TR" b="1" i="1" u="sng" dirty="0" smtClean="0"/>
              <a:t>5. Yetki Verici Kurallar:</a:t>
            </a:r>
            <a:r>
              <a:rPr lang="tr-TR" b="1" dirty="0" smtClean="0"/>
              <a:t> </a:t>
            </a:r>
            <a:r>
              <a:rPr lang="tr-TR" dirty="0" smtClean="0"/>
              <a:t>Kişilere yetkiler veren</a:t>
            </a:r>
          </a:p>
          <a:p>
            <a:pPr>
              <a:buNone/>
            </a:pPr>
            <a:r>
              <a:rPr lang="tr-TR" b="1" i="1" u="sng" dirty="0" smtClean="0"/>
              <a:t>6. İlga Edici Kurallar:</a:t>
            </a:r>
            <a:r>
              <a:rPr lang="tr-TR" b="1" dirty="0" smtClean="0"/>
              <a:t> </a:t>
            </a:r>
            <a:r>
              <a:rPr lang="tr-TR" dirty="0" smtClean="0"/>
              <a:t>Yürürlükten kaldıran</a:t>
            </a: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Not: </a:t>
            </a:r>
            <a:r>
              <a:rPr lang="tr-TR" dirty="0" smtClean="0"/>
              <a:t>Yürürlükten kalkan kurala </a:t>
            </a:r>
            <a:r>
              <a:rPr lang="tr-TR" b="1" dirty="0" smtClean="0"/>
              <a:t>mülga</a:t>
            </a:r>
            <a:r>
              <a:rPr lang="tr-TR" dirty="0" smtClean="0"/>
              <a:t> denir.</a:t>
            </a:r>
            <a:endParaRPr lang="tr-TR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(2012)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Özel hukuk alanında yabancı unsur taşıyan</a:t>
            </a:r>
          </a:p>
          <a:p>
            <a:pPr>
              <a:buNone/>
            </a:pPr>
            <a:r>
              <a:rPr lang="tr-TR" b="1" dirty="0" smtClean="0"/>
              <a:t>hukuki ilişki ve ihtilafların çözümünde</a:t>
            </a:r>
          </a:p>
          <a:p>
            <a:pPr>
              <a:buNone/>
            </a:pPr>
            <a:r>
              <a:rPr lang="tr-TR" b="1" dirty="0" smtClean="0"/>
              <a:t>uygulanacak kuralları kapsayan hukuk dalı</a:t>
            </a:r>
          </a:p>
          <a:p>
            <a:pPr>
              <a:buNone/>
            </a:pPr>
            <a:r>
              <a:rPr lang="tr-TR" b="1" dirty="0" smtClean="0"/>
              <a:t>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Devletler özel hukuku</a:t>
            </a:r>
          </a:p>
          <a:p>
            <a:pPr>
              <a:buNone/>
            </a:pPr>
            <a:r>
              <a:rPr lang="tr-TR" dirty="0" smtClean="0"/>
              <a:t>B) İdare hukuku</a:t>
            </a:r>
          </a:p>
          <a:p>
            <a:pPr>
              <a:buNone/>
            </a:pPr>
            <a:r>
              <a:rPr lang="tr-TR" dirty="0" smtClean="0"/>
              <a:t>C) Medeni hukuk</a:t>
            </a:r>
          </a:p>
          <a:p>
            <a:pPr>
              <a:buNone/>
            </a:pPr>
            <a:r>
              <a:rPr lang="tr-TR" dirty="0" smtClean="0"/>
              <a:t>D) Medeni usul hukuku</a:t>
            </a:r>
          </a:p>
          <a:p>
            <a:pPr>
              <a:buNone/>
            </a:pPr>
            <a:r>
              <a:rPr lang="tr-TR" dirty="0" smtClean="0"/>
              <a:t>E) İş hukuku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KPSS ÖNLİSANS (2012)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Özel hukuk alanında yabancı unsur taşıyan</a:t>
            </a:r>
          </a:p>
          <a:p>
            <a:pPr>
              <a:buNone/>
            </a:pPr>
            <a:r>
              <a:rPr lang="tr-TR" b="1" dirty="0" smtClean="0"/>
              <a:t>hukuki ilişki ve ihtilafların çözümünde</a:t>
            </a:r>
          </a:p>
          <a:p>
            <a:pPr>
              <a:buNone/>
            </a:pPr>
            <a:r>
              <a:rPr lang="tr-TR" b="1" dirty="0" smtClean="0"/>
              <a:t>uygulanacak kuralları kapsayan hukuk dalı</a:t>
            </a:r>
          </a:p>
          <a:p>
            <a:pPr>
              <a:buNone/>
            </a:pPr>
            <a:r>
              <a:rPr lang="tr-TR" b="1" dirty="0" smtClean="0"/>
              <a:t>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A) Devletler özel hukuku</a:t>
            </a:r>
          </a:p>
          <a:p>
            <a:pPr>
              <a:buNone/>
            </a:pPr>
            <a:r>
              <a:rPr lang="tr-TR" dirty="0" smtClean="0"/>
              <a:t>B) İdare hukuku</a:t>
            </a:r>
          </a:p>
          <a:p>
            <a:pPr>
              <a:buNone/>
            </a:pPr>
            <a:r>
              <a:rPr lang="tr-TR" dirty="0" smtClean="0"/>
              <a:t>C) Medeni hukuk</a:t>
            </a:r>
          </a:p>
          <a:p>
            <a:pPr>
              <a:buNone/>
            </a:pPr>
            <a:r>
              <a:rPr lang="tr-TR" dirty="0" smtClean="0"/>
              <a:t>D) Medeni usul hukuku</a:t>
            </a:r>
          </a:p>
          <a:p>
            <a:pPr>
              <a:buNone/>
            </a:pPr>
            <a:r>
              <a:rPr lang="tr-TR" dirty="0" smtClean="0"/>
              <a:t>E) İş hukuku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	Olanı değil, olması gerekeni araştıran toplum</a:t>
            </a:r>
          </a:p>
          <a:p>
            <a:pPr>
              <a:buNone/>
            </a:pPr>
            <a:r>
              <a:rPr lang="tr-TR" dirty="0" smtClean="0"/>
              <a:t>ihtiyaçlarını temel alan, adalet düşüncesini</a:t>
            </a:r>
          </a:p>
          <a:p>
            <a:pPr>
              <a:buNone/>
            </a:pPr>
            <a:r>
              <a:rPr lang="tr-TR" dirty="0" smtClean="0"/>
              <a:t>öngören, aklın rehberliğiyle ulaşılabilecek nispeten</a:t>
            </a:r>
          </a:p>
          <a:p>
            <a:pPr>
              <a:buNone/>
            </a:pPr>
            <a:r>
              <a:rPr lang="tr-TR" dirty="0" smtClean="0"/>
              <a:t>insanüstü hukuktur.</a:t>
            </a:r>
            <a:r>
              <a:rPr lang="tr-TR" b="1" dirty="0" smtClean="0"/>
              <a:t>                                                                             </a:t>
            </a:r>
          </a:p>
          <a:p>
            <a:pPr>
              <a:buNone/>
            </a:pPr>
            <a:r>
              <a:rPr lang="tr-TR" b="1" dirty="0" smtClean="0"/>
              <a:t>	Bu tanıma uyan hukuk sistemi aşağıdakilerden</a:t>
            </a:r>
          </a:p>
          <a:p>
            <a:pPr>
              <a:buNone/>
            </a:pPr>
            <a:r>
              <a:rPr lang="tr-TR" b="1" dirty="0" smtClean="0"/>
              <a:t>hangisidir?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Pozitif Hukuk     		B) Mevzu Hukuk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Tarihi Hukuk      		D) Tabii Hukuk                              	     	E) Sübjektif Hukuk</a:t>
            </a:r>
            <a:r>
              <a:rPr lang="tr-TR" b="1" dirty="0" smtClean="0"/>
              <a:t> 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	Olanı değil, olması gerekeni araştıran toplum</a:t>
            </a:r>
          </a:p>
          <a:p>
            <a:pPr>
              <a:buNone/>
            </a:pPr>
            <a:r>
              <a:rPr lang="tr-TR" dirty="0" smtClean="0"/>
              <a:t>ihtiyaçlarını temel alan, adalet düşüncesini</a:t>
            </a:r>
          </a:p>
          <a:p>
            <a:pPr>
              <a:buNone/>
            </a:pPr>
            <a:r>
              <a:rPr lang="tr-TR" dirty="0" smtClean="0"/>
              <a:t>öngören, aklın rehberliğiyle ulaşılabilecek nispeten</a:t>
            </a:r>
          </a:p>
          <a:p>
            <a:pPr>
              <a:buNone/>
            </a:pPr>
            <a:r>
              <a:rPr lang="tr-TR" dirty="0" smtClean="0"/>
              <a:t>insanüstü hukuktur.</a:t>
            </a:r>
            <a:r>
              <a:rPr lang="tr-TR" b="1" dirty="0" smtClean="0"/>
              <a:t>                                                                             </a:t>
            </a:r>
          </a:p>
          <a:p>
            <a:pPr>
              <a:buNone/>
            </a:pPr>
            <a:r>
              <a:rPr lang="tr-TR" b="1" dirty="0" smtClean="0"/>
              <a:t>	Bu tanıma uyan hukuk sistemi aşağıdakilerden</a:t>
            </a:r>
          </a:p>
          <a:p>
            <a:pPr>
              <a:buNone/>
            </a:pPr>
            <a:r>
              <a:rPr lang="tr-TR" b="1" dirty="0" smtClean="0"/>
              <a:t>hangisidir?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Pozitif Hukuk     		B) Mevzu Hukuk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Tarihi Hukuk      		</a:t>
            </a:r>
            <a:r>
              <a:rPr lang="tr-TR" dirty="0" smtClean="0">
                <a:solidFill>
                  <a:srgbClr val="FF0000"/>
                </a:solidFill>
              </a:rPr>
              <a:t>D) Tabii Hukuk                              </a:t>
            </a:r>
            <a:r>
              <a:rPr lang="tr-TR" dirty="0" smtClean="0"/>
              <a:t>	     	E) Sübjektif Hukuk</a:t>
            </a:r>
            <a:r>
              <a:rPr lang="tr-TR" b="1" dirty="0" smtClean="0"/>
              <a:t> 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Aşağıdakilerden hangisi yaptırım (müeyyide)</a:t>
            </a:r>
          </a:p>
          <a:p>
            <a:pPr>
              <a:buNone/>
            </a:pPr>
            <a:r>
              <a:rPr lang="tr-TR" b="1" dirty="0" smtClean="0"/>
              <a:t>türleri arasında </a:t>
            </a:r>
            <a:r>
              <a:rPr lang="tr-TR" b="1" u="sng" dirty="0" smtClean="0"/>
              <a:t>gösterilemez</a:t>
            </a:r>
            <a:r>
              <a:rPr lang="tr-TR" b="1" dirty="0" smtClean="0"/>
              <a:t>?</a:t>
            </a: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A) Ceza		       		B) İptal	    </a:t>
            </a:r>
          </a:p>
          <a:p>
            <a:pPr>
              <a:buNone/>
            </a:pPr>
            <a:r>
              <a:rPr lang="tr-TR" dirty="0" smtClean="0"/>
              <a:t>C) Hükümsüzlük            	D) Cebri İcra	         				E) Uyarı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Aşağıdakilerden hangisi yaptırım (müeyyide)</a:t>
            </a:r>
          </a:p>
          <a:p>
            <a:pPr>
              <a:buNone/>
            </a:pPr>
            <a:r>
              <a:rPr lang="tr-TR" b="1" dirty="0" smtClean="0"/>
              <a:t>türleri arasında </a:t>
            </a:r>
            <a:r>
              <a:rPr lang="tr-TR" b="1" u="sng" dirty="0" smtClean="0"/>
              <a:t>gösterilemez</a:t>
            </a:r>
            <a:r>
              <a:rPr lang="tr-TR" b="1" dirty="0" smtClean="0"/>
              <a:t>?</a:t>
            </a: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A) Ceza		       		B) İptal	    </a:t>
            </a:r>
          </a:p>
          <a:p>
            <a:pPr>
              <a:buNone/>
            </a:pPr>
            <a:r>
              <a:rPr lang="tr-TR" dirty="0" smtClean="0"/>
              <a:t>C) Hükümsüzlük            	D) Cebri İcra	         				</a:t>
            </a:r>
            <a:r>
              <a:rPr lang="tr-TR" dirty="0" smtClean="0">
                <a:solidFill>
                  <a:srgbClr val="FF0000"/>
                </a:solidFill>
              </a:rPr>
              <a:t>E) Uyarı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Aşağıdakilerden hangisi hukukun yazılı olmayan</a:t>
            </a:r>
          </a:p>
          <a:p>
            <a:pPr>
              <a:buNone/>
            </a:pPr>
            <a:r>
              <a:rPr lang="tr-TR" b="1" dirty="0" smtClean="0"/>
              <a:t>kaynaklarından biridir.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Kanunlar			B) Tüzükler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Yönetmelikler			D) İçtihatlar </a:t>
            </a:r>
          </a:p>
          <a:p>
            <a:pPr>
              <a:buNone/>
            </a:pPr>
            <a:r>
              <a:rPr lang="tr-TR" dirty="0" smtClean="0"/>
              <a:t>		   E) Uluslararası Anlaşmalar 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Aşağıdakilerden hangisi hukukun yazılı olmayan</a:t>
            </a:r>
          </a:p>
          <a:p>
            <a:pPr>
              <a:buNone/>
            </a:pPr>
            <a:r>
              <a:rPr lang="tr-TR" b="1" dirty="0" smtClean="0"/>
              <a:t>kaynaklarından biridir.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Kanunlar			B) Tüzükler                                     </a:t>
            </a:r>
          </a:p>
          <a:p>
            <a:pPr marL="514350" indent="-514350">
              <a:buNone/>
            </a:pPr>
            <a:r>
              <a:rPr lang="tr-TR" dirty="0" smtClean="0"/>
              <a:t>C) Yönetmelikler			</a:t>
            </a:r>
            <a:r>
              <a:rPr lang="tr-TR" dirty="0" smtClean="0">
                <a:solidFill>
                  <a:srgbClr val="FF0000"/>
                </a:solidFill>
              </a:rPr>
              <a:t>D) İçtihatlar </a:t>
            </a:r>
          </a:p>
          <a:p>
            <a:pPr>
              <a:buNone/>
            </a:pPr>
            <a:r>
              <a:rPr lang="tr-TR" dirty="0" smtClean="0"/>
              <a:t>		   E) Uluslararası Anlaşmalar 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Bir hukuk kuralını diğer sosyal düzen</a:t>
            </a:r>
          </a:p>
          <a:p>
            <a:pPr>
              <a:buNone/>
            </a:pPr>
            <a:r>
              <a:rPr lang="tr-TR" b="1" dirty="0" smtClean="0"/>
              <a:t>kuralarından ayıran en önemli fark</a:t>
            </a:r>
          </a:p>
          <a:p>
            <a:pPr>
              <a:buNone/>
            </a:pPr>
            <a:r>
              <a:rPr lang="tr-TR" b="1" dirty="0" smtClean="0"/>
              <a:t>aşağıdakilerden hangisidir?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Uyulmaması halinde toplum tarafından</a:t>
            </a:r>
          </a:p>
          <a:p>
            <a:pPr marL="514350" indent="-514350">
              <a:buNone/>
            </a:pPr>
            <a:r>
              <a:rPr lang="tr-TR" dirty="0" smtClean="0"/>
              <a:t>ayıplanma </a:t>
            </a:r>
          </a:p>
          <a:p>
            <a:pPr>
              <a:buNone/>
            </a:pPr>
            <a:r>
              <a:rPr lang="tr-TR" dirty="0" smtClean="0"/>
              <a:t>B) Evrensel değerlere dayanması                                        </a:t>
            </a:r>
          </a:p>
          <a:p>
            <a:pPr>
              <a:buNone/>
            </a:pPr>
            <a:r>
              <a:rPr lang="tr-TR" dirty="0" smtClean="0"/>
              <a:t>C) Zaman içinde değişebilmesi                                         </a:t>
            </a:r>
          </a:p>
          <a:p>
            <a:pPr>
              <a:buNone/>
            </a:pPr>
            <a:r>
              <a:rPr lang="tr-TR" dirty="0" smtClean="0"/>
              <a:t>D) Devlet gücüne dayanması                                             </a:t>
            </a:r>
          </a:p>
          <a:p>
            <a:pPr>
              <a:buNone/>
            </a:pPr>
            <a:r>
              <a:rPr lang="tr-TR" dirty="0" smtClean="0"/>
              <a:t>E) İnsan yaşamına büyük etkisi olması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Bir hukuk kuralını diğer sosyal düzen</a:t>
            </a:r>
          </a:p>
          <a:p>
            <a:pPr>
              <a:buNone/>
            </a:pPr>
            <a:r>
              <a:rPr lang="tr-TR" b="1" dirty="0" smtClean="0"/>
              <a:t>kuralarından ayıran en önemli fark</a:t>
            </a:r>
          </a:p>
          <a:p>
            <a:pPr>
              <a:buNone/>
            </a:pPr>
            <a:r>
              <a:rPr lang="tr-TR" b="1" dirty="0" smtClean="0"/>
              <a:t>aşağıdakilerden hangisidir?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Uyulmaması halinde toplum tarafından</a:t>
            </a:r>
          </a:p>
          <a:p>
            <a:pPr marL="514350" indent="-514350">
              <a:buNone/>
            </a:pPr>
            <a:r>
              <a:rPr lang="tr-TR" dirty="0" smtClean="0"/>
              <a:t>ayıplanma </a:t>
            </a:r>
          </a:p>
          <a:p>
            <a:pPr>
              <a:buNone/>
            </a:pPr>
            <a:r>
              <a:rPr lang="tr-TR" dirty="0" smtClean="0"/>
              <a:t>B) Evrensel değerlere dayanması                                        </a:t>
            </a:r>
          </a:p>
          <a:p>
            <a:pPr>
              <a:buNone/>
            </a:pPr>
            <a:r>
              <a:rPr lang="tr-TR" dirty="0" smtClean="0"/>
              <a:t>C) Zaman içinde değişebilmesi                                        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D) Devlet gücüne dayanması                                             </a:t>
            </a:r>
          </a:p>
          <a:p>
            <a:pPr>
              <a:buNone/>
            </a:pPr>
            <a:r>
              <a:rPr lang="tr-TR" dirty="0" smtClean="0"/>
              <a:t>E) İnsan yaşamına büyük etkisi olması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Hukukta Yaptırımlar (Müeyyideler)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4006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tr-TR" b="1" i="1" u="sng" dirty="0" smtClean="0"/>
              <a:t>1. Ceza:</a:t>
            </a:r>
            <a:r>
              <a:rPr lang="tr-TR" b="1" dirty="0" smtClean="0"/>
              <a:t> </a:t>
            </a:r>
            <a:r>
              <a:rPr lang="tr-TR" dirty="0" smtClean="0"/>
              <a:t>Suçlara uygulanır</a:t>
            </a:r>
          </a:p>
          <a:p>
            <a:pPr marL="514350" indent="-514350">
              <a:buNone/>
            </a:pPr>
            <a:r>
              <a:rPr lang="tr-TR" b="1" dirty="0" smtClean="0"/>
              <a:t>a) Adli Para Cezası:</a:t>
            </a:r>
          </a:p>
          <a:p>
            <a:pPr marL="514350" indent="-514350">
              <a:buNone/>
            </a:pPr>
            <a:r>
              <a:rPr lang="tr-TR" b="1" dirty="0" smtClean="0"/>
              <a:t>b) Hapis Cezaları: </a:t>
            </a:r>
            <a:r>
              <a:rPr lang="tr-TR" dirty="0" smtClean="0"/>
              <a:t>Süreli, Müebbet, Ağırlaştırılmış Müebbet</a:t>
            </a:r>
            <a:endParaRPr lang="tr-TR" b="1" dirty="0" smtClean="0"/>
          </a:p>
          <a:p>
            <a:pPr>
              <a:buNone/>
            </a:pPr>
            <a:r>
              <a:rPr lang="tr-TR" b="1" i="1" u="sng" dirty="0" smtClean="0"/>
              <a:t>2. </a:t>
            </a:r>
            <a:r>
              <a:rPr lang="tr-TR" b="1" i="1" u="sng" dirty="0" err="1" smtClean="0"/>
              <a:t>Cebr</a:t>
            </a:r>
            <a:r>
              <a:rPr lang="tr-TR" b="1" i="1" u="sng" dirty="0" smtClean="0"/>
              <a:t>-i İcra:</a:t>
            </a:r>
            <a:r>
              <a:rPr lang="tr-TR" b="1" dirty="0" smtClean="0"/>
              <a:t> </a:t>
            </a:r>
            <a:r>
              <a:rPr lang="tr-TR" dirty="0" smtClean="0"/>
              <a:t>Zorla yaptırım</a:t>
            </a:r>
          </a:p>
          <a:p>
            <a:pPr>
              <a:buNone/>
            </a:pPr>
            <a:r>
              <a:rPr lang="tr-TR" b="1" i="1" u="sng" dirty="0" smtClean="0"/>
              <a:t>3. İptal:</a:t>
            </a:r>
            <a:r>
              <a:rPr lang="tr-TR" b="1" dirty="0" smtClean="0"/>
              <a:t> </a:t>
            </a:r>
            <a:r>
              <a:rPr lang="tr-TR" dirty="0" smtClean="0"/>
              <a:t>İdari işlemin kaldırılması</a:t>
            </a:r>
          </a:p>
          <a:p>
            <a:pPr>
              <a:buNone/>
            </a:pPr>
            <a:r>
              <a:rPr lang="tr-TR" b="1" i="1" u="sng" dirty="0" smtClean="0"/>
              <a:t>4. Tazminat:</a:t>
            </a:r>
            <a:r>
              <a:rPr lang="tr-TR" b="1" dirty="0" smtClean="0"/>
              <a:t> </a:t>
            </a:r>
            <a:r>
              <a:rPr lang="tr-TR" dirty="0" smtClean="0"/>
              <a:t>Zararın tazmin edilmesi</a:t>
            </a:r>
          </a:p>
          <a:p>
            <a:pPr>
              <a:buNone/>
            </a:pPr>
            <a:r>
              <a:rPr lang="tr-TR" b="1" i="1" u="sng" dirty="0" smtClean="0"/>
              <a:t>5. Hükümsüzlük: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a. Yokluk:</a:t>
            </a:r>
            <a:r>
              <a:rPr lang="tr-TR" b="1" dirty="0" smtClean="0"/>
              <a:t> </a:t>
            </a:r>
            <a:r>
              <a:rPr lang="tr-TR" dirty="0" smtClean="0"/>
              <a:t>Kurucu öğe eksik olduğundan yok sayılması</a:t>
            </a:r>
          </a:p>
          <a:p>
            <a:pPr>
              <a:buNone/>
            </a:pPr>
            <a:r>
              <a:rPr lang="tr-TR" b="1" i="1" dirty="0" smtClean="0"/>
              <a:t>b. Butlan: </a:t>
            </a:r>
            <a:r>
              <a:rPr lang="tr-TR" dirty="0" smtClean="0"/>
              <a:t>Geçersizlik</a:t>
            </a:r>
            <a:endParaRPr lang="tr-TR" b="1" i="1" dirty="0" smtClean="0"/>
          </a:p>
          <a:p>
            <a:pPr>
              <a:buNone/>
            </a:pPr>
            <a:r>
              <a:rPr lang="tr-TR" dirty="0" smtClean="0"/>
              <a:t>Mutlak Butlan - İşlem baştan sakat yapılmış</a:t>
            </a:r>
          </a:p>
          <a:p>
            <a:pPr>
              <a:buNone/>
            </a:pPr>
            <a:r>
              <a:rPr lang="tr-TR" dirty="0" err="1" smtClean="0"/>
              <a:t>Nisbi</a:t>
            </a:r>
            <a:r>
              <a:rPr lang="tr-TR" dirty="0" smtClean="0"/>
              <a:t> Butlan - Taraflardan birinin iradesi sakat</a:t>
            </a:r>
          </a:p>
          <a:p>
            <a:pPr>
              <a:buNone/>
            </a:pPr>
            <a:r>
              <a:rPr lang="tr-TR" b="1" i="1" dirty="0" smtClean="0"/>
              <a:t>c. Tek Taraflı Bağlamazlık:</a:t>
            </a:r>
            <a:r>
              <a:rPr lang="tr-TR" b="1" dirty="0" smtClean="0"/>
              <a:t> </a:t>
            </a:r>
            <a:r>
              <a:rPr lang="tr-TR" dirty="0" smtClean="0"/>
              <a:t>İşlemin taraflardan birini</a:t>
            </a:r>
          </a:p>
          <a:p>
            <a:pPr>
              <a:buNone/>
            </a:pPr>
            <a:r>
              <a:rPr lang="tr-TR" dirty="0" smtClean="0"/>
              <a:t>bağlarken diğerini bağlamaması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Aşağıdakilerden hangisi Kamu Hukuku dalları</a:t>
            </a:r>
          </a:p>
          <a:p>
            <a:pPr>
              <a:buNone/>
            </a:pPr>
            <a:r>
              <a:rPr lang="tr-TR" b="1" dirty="0" smtClean="0"/>
              <a:t>içerisinde </a:t>
            </a:r>
            <a:r>
              <a:rPr lang="tr-TR" b="1" u="sng" dirty="0" smtClean="0"/>
              <a:t>yer almaz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Ceza Hukuku			B) Ticaret Hukuku                       </a:t>
            </a:r>
          </a:p>
          <a:p>
            <a:pPr marL="514350" indent="-514350">
              <a:buNone/>
            </a:pPr>
            <a:r>
              <a:rPr lang="tr-TR" dirty="0" smtClean="0"/>
              <a:t>C) İcra İflas Hukuku		D) Vergi Hukuku                             	    	E) Anayasa Hukuku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ÖRNEK SORU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184576"/>
          </a:xfrm>
        </p:spPr>
        <p:txBody>
          <a:bodyPr>
            <a:normAutofit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	Aşağıdakilerden hangisi Kamu Hukuku dalları</a:t>
            </a:r>
          </a:p>
          <a:p>
            <a:pPr>
              <a:buNone/>
            </a:pPr>
            <a:r>
              <a:rPr lang="tr-TR" b="1" dirty="0" smtClean="0"/>
              <a:t>içerisinde </a:t>
            </a:r>
            <a:r>
              <a:rPr lang="tr-TR" b="1" u="sng" dirty="0" smtClean="0"/>
              <a:t>yer almaz</a:t>
            </a:r>
            <a:r>
              <a:rPr lang="tr-TR" b="1" dirty="0" smtClean="0"/>
              <a:t>?</a:t>
            </a:r>
            <a:endParaRPr lang="tr-TR" dirty="0" smtClean="0"/>
          </a:p>
          <a:p>
            <a:pPr marL="514350" indent="-514350">
              <a:buNone/>
            </a:pPr>
            <a:r>
              <a:rPr lang="tr-TR" dirty="0" smtClean="0"/>
              <a:t>A) Ceza Hukuku			</a:t>
            </a:r>
            <a:r>
              <a:rPr lang="tr-TR" dirty="0" smtClean="0">
                <a:solidFill>
                  <a:srgbClr val="FF0000"/>
                </a:solidFill>
              </a:rPr>
              <a:t>B) Ticaret Hukuku                       </a:t>
            </a:r>
          </a:p>
          <a:p>
            <a:pPr marL="514350" indent="-514350">
              <a:buNone/>
            </a:pPr>
            <a:r>
              <a:rPr lang="tr-TR" dirty="0" smtClean="0"/>
              <a:t>C) İcra İflas Hukuku		D) Vergi Hukuku                             	    	E) Anayasa Hukuku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4752528"/>
          </a:xfrm>
        </p:spPr>
        <p:txBody>
          <a:bodyPr>
            <a:normAutofit/>
          </a:bodyPr>
          <a:lstStyle/>
          <a:p>
            <a:r>
              <a:rPr lang="tr-TR" sz="5400" b="1" i="1" dirty="0" smtClean="0">
                <a:solidFill>
                  <a:srgbClr val="FF0000"/>
                </a:solidFill>
              </a:rPr>
              <a:t>TEŞEKKÜRLER</a:t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FF0000"/>
                </a:solidFill>
              </a:rPr>
              <a:t/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FF0000"/>
                </a:solidFill>
              </a:rPr>
              <a:t/>
            </a:r>
            <a:br>
              <a:rPr lang="tr-TR" sz="5400" b="1" i="1" dirty="0" smtClean="0">
                <a:solidFill>
                  <a:srgbClr val="FF0000"/>
                </a:solidFill>
              </a:rPr>
            </a:br>
            <a:r>
              <a:rPr lang="tr-TR" sz="5400" b="1" i="1" dirty="0" smtClean="0">
                <a:solidFill>
                  <a:srgbClr val="0000FF"/>
                </a:solidFill>
              </a:rPr>
              <a:t>HAZIRLAYAN</a:t>
            </a:r>
            <a:br>
              <a:rPr lang="tr-TR" sz="5400" b="1" i="1" dirty="0" smtClean="0">
                <a:solidFill>
                  <a:srgbClr val="0000FF"/>
                </a:solidFill>
              </a:rPr>
            </a:br>
            <a:r>
              <a:rPr lang="tr-TR" sz="5400" b="1" i="1" dirty="0" smtClean="0">
                <a:solidFill>
                  <a:srgbClr val="0000FF"/>
                </a:solidFill>
              </a:rPr>
              <a:t>FERİD SUDAGEZ</a:t>
            </a:r>
            <a:endParaRPr lang="tr-TR" sz="54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Hukukun Kaynakları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a) Yazılı Kaynaklar</a:t>
            </a:r>
            <a:endParaRPr lang="tr-TR" dirty="0" smtClean="0"/>
          </a:p>
          <a:p>
            <a:r>
              <a:rPr lang="tr-TR" dirty="0" smtClean="0"/>
              <a:t>Anayasa</a:t>
            </a:r>
          </a:p>
          <a:p>
            <a:r>
              <a:rPr lang="tr-TR" dirty="0" smtClean="0"/>
              <a:t>Kanun (Yasa) ve Kanuna Eşit Metinler</a:t>
            </a:r>
          </a:p>
          <a:p>
            <a:pPr>
              <a:buNone/>
            </a:pPr>
            <a:r>
              <a:rPr lang="tr-TR" dirty="0" smtClean="0"/>
              <a:t>	(Milletlerarası Antlaşma - OHAL CB Kararnamesi)</a:t>
            </a:r>
          </a:p>
          <a:p>
            <a:r>
              <a:rPr lang="tr-TR" dirty="0" smtClean="0"/>
              <a:t>CB Kararnamesi</a:t>
            </a:r>
          </a:p>
          <a:p>
            <a:r>
              <a:rPr lang="tr-TR" dirty="0" smtClean="0"/>
              <a:t>Yönetmelik </a:t>
            </a:r>
          </a:p>
          <a:p>
            <a:r>
              <a:rPr lang="tr-TR" dirty="0" smtClean="0"/>
              <a:t>Yönetmelik Benzeri Adsız Düzenleyici İşlemler </a:t>
            </a:r>
          </a:p>
          <a:p>
            <a:pPr>
              <a:buNone/>
            </a:pPr>
            <a:r>
              <a:rPr lang="tr-TR" dirty="0" smtClean="0"/>
              <a:t>	( Emir - Genelge - Tebliğ - Yönerge - İmza - Sirküler - Kararname vb…)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b) Yazısız Kaynaklar</a:t>
            </a:r>
            <a:endParaRPr lang="tr-TR" dirty="0" smtClean="0"/>
          </a:p>
          <a:p>
            <a:r>
              <a:rPr lang="tr-TR" dirty="0" smtClean="0"/>
              <a:t>Örf ve Adet Hukuku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	</a:t>
            </a:r>
            <a:r>
              <a:rPr lang="tr-TR" b="1" i="1" dirty="0" smtClean="0"/>
              <a:t>Maddi Unsur </a:t>
            </a:r>
            <a:r>
              <a:rPr lang="tr-TR" dirty="0" smtClean="0"/>
              <a:t>– Süreklilik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	</a:t>
            </a:r>
            <a:r>
              <a:rPr lang="tr-TR" b="1" i="1" dirty="0" smtClean="0"/>
              <a:t>Manevi Unsur </a:t>
            </a:r>
            <a:r>
              <a:rPr lang="tr-TR" dirty="0" smtClean="0"/>
              <a:t>– Genel inanış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	</a:t>
            </a:r>
            <a:r>
              <a:rPr lang="tr-TR" b="1" i="1" dirty="0" smtClean="0"/>
              <a:t>Hukuki Unsur </a:t>
            </a:r>
            <a:r>
              <a:rPr lang="tr-TR" dirty="0" smtClean="0"/>
              <a:t>– Maddi yaptırım</a:t>
            </a:r>
          </a:p>
          <a:p>
            <a:pPr>
              <a:buNone/>
            </a:pPr>
            <a:r>
              <a:rPr lang="tr-TR" dirty="0" smtClean="0"/>
              <a:t>	(Ortakçılık, Yarıcılık, </a:t>
            </a:r>
            <a:r>
              <a:rPr lang="tr-TR" dirty="0" err="1" smtClean="0"/>
              <a:t>Paftos</a:t>
            </a:r>
            <a:r>
              <a:rPr lang="tr-TR" dirty="0" smtClean="0"/>
              <a:t>, Örfü Belde…)</a:t>
            </a:r>
          </a:p>
          <a:p>
            <a:pPr>
              <a:buNone/>
            </a:pPr>
            <a:endParaRPr lang="tr-TR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c) Yardımcı Kaynaklar</a:t>
            </a:r>
            <a:endParaRPr lang="tr-TR" dirty="0" smtClean="0"/>
          </a:p>
          <a:p>
            <a:r>
              <a:rPr lang="tr-TR" dirty="0" smtClean="0"/>
              <a:t>İçtihat (Yargısal Karar)</a:t>
            </a:r>
          </a:p>
          <a:p>
            <a:r>
              <a:rPr lang="tr-TR" dirty="0" smtClean="0"/>
              <a:t>Öğreti - Doktrin (Bilimsel Yorum)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</a:rPr>
              <a:t>Not: </a:t>
            </a:r>
            <a:r>
              <a:rPr lang="tr-TR" dirty="0" err="1" smtClean="0"/>
              <a:t>İçtihadi</a:t>
            </a:r>
            <a:r>
              <a:rPr lang="tr-TR" dirty="0" smtClean="0"/>
              <a:t> Birleştirme Kararı bağlayıcı ve yazılı</a:t>
            </a:r>
          </a:p>
          <a:p>
            <a:pPr>
              <a:buNone/>
            </a:pPr>
            <a:r>
              <a:rPr lang="tr-TR" dirty="0" smtClean="0"/>
              <a:t>kaynaktır.</a:t>
            </a:r>
            <a:endParaRPr lang="tr-TR" b="1" dirty="0" smtClean="0">
              <a:solidFill>
                <a:srgbClr val="FF0000"/>
              </a:solidFill>
            </a:endParaRP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Hukukta Boşluk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25658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sz="3300" b="1" i="1" u="sng" dirty="0" smtClean="0">
                <a:solidFill>
                  <a:srgbClr val="FF0000"/>
                </a:solidFill>
              </a:rPr>
              <a:t>1. Kanun Boşluğu:</a:t>
            </a:r>
            <a:endParaRPr lang="tr-TR" sz="3300" b="1" dirty="0" smtClean="0">
              <a:solidFill>
                <a:srgbClr val="FF0000"/>
              </a:solidFill>
            </a:endParaRPr>
          </a:p>
          <a:p>
            <a:pPr marL="514350" indent="-514350">
              <a:buNone/>
            </a:pPr>
            <a:r>
              <a:rPr lang="tr-TR" sz="3300" b="1" i="1" u="sng" dirty="0" smtClean="0"/>
              <a:t>a) Kural İçi Boşluk</a:t>
            </a:r>
            <a:r>
              <a:rPr lang="tr-TR" sz="3300" b="1" i="1" dirty="0" smtClean="0"/>
              <a:t>: </a:t>
            </a:r>
            <a:r>
              <a:rPr lang="tr-TR" sz="3300" dirty="0" smtClean="0"/>
              <a:t>Bilerek hükmün soyut bırakılması /</a:t>
            </a:r>
          </a:p>
          <a:p>
            <a:pPr marL="514350" indent="-514350">
              <a:buNone/>
            </a:pPr>
            <a:r>
              <a:rPr lang="tr-TR" sz="3300" dirty="0" smtClean="0"/>
              <a:t>Hakim takdir yetkisini kullanır.</a:t>
            </a:r>
          </a:p>
          <a:p>
            <a:pPr marL="514350" indent="-514350">
              <a:buNone/>
            </a:pPr>
            <a:r>
              <a:rPr lang="tr-TR" sz="3300" b="1" i="1" u="sng" dirty="0" smtClean="0"/>
              <a:t>b) Kural Dışı Boşluk:</a:t>
            </a:r>
            <a:endParaRPr lang="tr-TR" sz="3300" b="1" u="sng" dirty="0" smtClean="0"/>
          </a:p>
          <a:p>
            <a:pPr>
              <a:buNone/>
            </a:pPr>
            <a:r>
              <a:rPr lang="tr-TR" sz="3300" b="1" i="1" dirty="0" smtClean="0"/>
              <a:t>	</a:t>
            </a:r>
            <a:r>
              <a:rPr lang="tr-TR" sz="3300" b="1" dirty="0" smtClean="0"/>
              <a:t>Açık Boşluk: </a:t>
            </a:r>
            <a:r>
              <a:rPr lang="tr-TR" sz="3300" dirty="0" smtClean="0"/>
              <a:t>Yazılı kaynaklarda genel veya özel hüküm</a:t>
            </a:r>
          </a:p>
          <a:p>
            <a:pPr>
              <a:buNone/>
            </a:pPr>
            <a:r>
              <a:rPr lang="tr-TR" sz="3300" dirty="0" smtClean="0"/>
              <a:t>bulunmaması / Hakim örf, adete bakar.</a:t>
            </a:r>
            <a:endParaRPr lang="tr-TR" sz="3300" b="1" dirty="0" smtClean="0"/>
          </a:p>
          <a:p>
            <a:pPr>
              <a:buNone/>
            </a:pPr>
            <a:r>
              <a:rPr lang="tr-TR" sz="3300" b="1" dirty="0" smtClean="0"/>
              <a:t>	Örtülü (İstisna-i) Boşluk: </a:t>
            </a:r>
            <a:r>
              <a:rPr lang="tr-TR" sz="3300" dirty="0" smtClean="0"/>
              <a:t>Genel hükmün adaletsizliğe</a:t>
            </a:r>
          </a:p>
          <a:p>
            <a:pPr>
              <a:buNone/>
            </a:pPr>
            <a:r>
              <a:rPr lang="tr-TR" sz="3300" dirty="0" smtClean="0"/>
              <a:t>yol açması / Hakim genel hükmü somut olaya uygulamaz.</a:t>
            </a:r>
            <a:endParaRPr lang="tr-TR" sz="3300" b="1" i="1" u="sng" dirty="0" smtClean="0"/>
          </a:p>
          <a:p>
            <a:pPr>
              <a:buNone/>
            </a:pPr>
            <a:r>
              <a:rPr lang="tr-TR" sz="3300" b="1" i="1" u="sng" dirty="0" smtClean="0">
                <a:solidFill>
                  <a:srgbClr val="FF0000"/>
                </a:solidFill>
              </a:rPr>
              <a:t>2. Hukuk Boşluğu</a:t>
            </a:r>
            <a:r>
              <a:rPr lang="tr-TR" sz="3300" b="1" u="sng" dirty="0" smtClean="0">
                <a:solidFill>
                  <a:srgbClr val="FF0000"/>
                </a:solidFill>
              </a:rPr>
              <a:t>:</a:t>
            </a:r>
            <a:r>
              <a:rPr lang="tr-TR" sz="3300" dirty="0" smtClean="0">
                <a:solidFill>
                  <a:srgbClr val="FF0000"/>
                </a:solidFill>
              </a:rPr>
              <a:t> </a:t>
            </a:r>
            <a:r>
              <a:rPr lang="tr-TR" sz="3300" dirty="0" smtClean="0"/>
              <a:t>Yazılı ve yazısız hüküm yok / Hakim</a:t>
            </a:r>
          </a:p>
          <a:p>
            <a:pPr>
              <a:buNone/>
            </a:pPr>
            <a:r>
              <a:rPr lang="tr-TR" sz="3300" dirty="0" smtClean="0"/>
              <a:t>kanun koyucu gibi düşünüp hukuk yaratır.</a:t>
            </a:r>
            <a:endParaRPr lang="tr-TR" sz="3300" b="1" u="sng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629</Words>
  <Application>Microsoft Office PowerPoint</Application>
  <PresentationFormat>Ekran Gösterisi (4:3)</PresentationFormat>
  <Paragraphs>534</Paragraphs>
  <Slides>62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62</vt:i4>
      </vt:variant>
    </vt:vector>
  </HeadingPairs>
  <TitlesOfParts>
    <vt:vector size="63" baseType="lpstr">
      <vt:lpstr>Ofis Teması</vt:lpstr>
      <vt:lpstr>TEMEL HUKUK BİLGİLERİ 1</vt:lpstr>
      <vt:lpstr>Sosyal Hayatı Düzenleyen Kurallar</vt:lpstr>
      <vt:lpstr>Hukuk Kurallarının Özellikleri</vt:lpstr>
      <vt:lpstr>Hukuk Farklı Anlamları</vt:lpstr>
      <vt:lpstr>Hukuk Kurallarının Çeşitleri</vt:lpstr>
      <vt:lpstr>Hukukta Yaptırımlar (Müeyyideler)</vt:lpstr>
      <vt:lpstr>Hukukun Kaynakları</vt:lpstr>
      <vt:lpstr>Slayt 8</vt:lpstr>
      <vt:lpstr>Hukukta Boşluk</vt:lpstr>
      <vt:lpstr>Hukukun Bölüm ve Dalları</vt:lpstr>
      <vt:lpstr>Slayt 11</vt:lpstr>
      <vt:lpstr>KPSS LİSANS (2009)</vt:lpstr>
      <vt:lpstr>KPSS LİSANS (2009)</vt:lpstr>
      <vt:lpstr>KPSS ORTAÖĞRETİM (2010)</vt:lpstr>
      <vt:lpstr>KPSS ORTAÖĞRETİM (2010)</vt:lpstr>
      <vt:lpstr>KPSS ORTAÖĞRETİM (2010)</vt:lpstr>
      <vt:lpstr>KPSS ORTAÖĞRETİM (2010)</vt:lpstr>
      <vt:lpstr>KPSS LİSANS (2013)</vt:lpstr>
      <vt:lpstr>KPSS LİSANS (2013)</vt:lpstr>
      <vt:lpstr>KPSS LİSANS (2008)</vt:lpstr>
      <vt:lpstr>KPSS LİSANS (2008)</vt:lpstr>
      <vt:lpstr>KPSS LİSANS (2006)</vt:lpstr>
      <vt:lpstr>KPSS LİSANS (2006)</vt:lpstr>
      <vt:lpstr>KPSS LİSANS (2012)</vt:lpstr>
      <vt:lpstr>KPSS LİSANS (2012)</vt:lpstr>
      <vt:lpstr>KPSS ÖNLİSANS (2012)</vt:lpstr>
      <vt:lpstr>KPSS ÖNLİSANS (2012)</vt:lpstr>
      <vt:lpstr>KPSS LİSANS (2015)</vt:lpstr>
      <vt:lpstr>KPSS LİSANS (2015)</vt:lpstr>
      <vt:lpstr>KPSS ÖNLİSANS (2006)</vt:lpstr>
      <vt:lpstr>KPSS ÖNLİSANS (2006)</vt:lpstr>
      <vt:lpstr>KPSS ÖNLİSANS (2006)</vt:lpstr>
      <vt:lpstr>KPSS ÖNLİSANS (2006)</vt:lpstr>
      <vt:lpstr>KPSS ORTAÖĞRETİM (2008)</vt:lpstr>
      <vt:lpstr>KPSS ORTAÖĞRETİM (2008)</vt:lpstr>
      <vt:lpstr>KPSS ORTAÖĞRETİM (2016)</vt:lpstr>
      <vt:lpstr>KPSS ORTAÖĞRETİM (2016)</vt:lpstr>
      <vt:lpstr>KPSS ÖNLİSANS (2008)</vt:lpstr>
      <vt:lpstr>KPSS ÖNLİSANS (2008)</vt:lpstr>
      <vt:lpstr>KPSS ORTAÖĞRETİM (2014)</vt:lpstr>
      <vt:lpstr>KPSS ORTAÖĞRETİM (2014)</vt:lpstr>
      <vt:lpstr>KPSS LİSANS (2008)</vt:lpstr>
      <vt:lpstr>KPSS LİSANS (2008)</vt:lpstr>
      <vt:lpstr>KPSS LİSANS (2013)</vt:lpstr>
      <vt:lpstr>KPSS LİSANS (2013)</vt:lpstr>
      <vt:lpstr>KPSS ÖNLİSANS (2016)</vt:lpstr>
      <vt:lpstr>KPSS ÖNLİSANS (2016)</vt:lpstr>
      <vt:lpstr>KPSS ORTAÖĞRETİM (2012)</vt:lpstr>
      <vt:lpstr>KPSS ORTAÖĞRETİM (2012)</vt:lpstr>
      <vt:lpstr>KPSS ÖNLİSANS (2012)</vt:lpstr>
      <vt:lpstr>KPSS ÖNLİSANS (2012)</vt:lpstr>
      <vt:lpstr>ÖRNEK SORU</vt:lpstr>
      <vt:lpstr>ÖRNEK SORU</vt:lpstr>
      <vt:lpstr>ÖRNEK SORU</vt:lpstr>
      <vt:lpstr>ÖRNEK SORU</vt:lpstr>
      <vt:lpstr>ÖRNEK SORU</vt:lpstr>
      <vt:lpstr>ÖRNEK SORU</vt:lpstr>
      <vt:lpstr>ÖRNEK SORU</vt:lpstr>
      <vt:lpstr>ÖRNEK SORU</vt:lpstr>
      <vt:lpstr>ÖRNEK SORU</vt:lpstr>
      <vt:lpstr>ÖRNEK SORU</vt:lpstr>
      <vt:lpstr>TEŞEKKÜRLER   HAZIRLAYAN FERİD SUDAGEZ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1982 ANAYASASI</dc:title>
  <dc:creator>hsyn</dc:creator>
  <cp:lastModifiedBy>hsyn</cp:lastModifiedBy>
  <cp:revision>98</cp:revision>
  <dcterms:created xsi:type="dcterms:W3CDTF">2020-03-27T20:34:50Z</dcterms:created>
  <dcterms:modified xsi:type="dcterms:W3CDTF">2020-08-07T15:21:30Z</dcterms:modified>
</cp:coreProperties>
</file>