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62" r:id="rId6"/>
    <p:sldId id="270" r:id="rId7"/>
    <p:sldId id="269" r:id="rId8"/>
    <p:sldId id="277" r:id="rId9"/>
    <p:sldId id="276" r:id="rId10"/>
    <p:sldId id="280" r:id="rId11"/>
    <p:sldId id="281" r:id="rId12"/>
    <p:sldId id="284" r:id="rId13"/>
    <p:sldId id="287" r:id="rId14"/>
    <p:sldId id="290" r:id="rId15"/>
    <p:sldId id="291" r:id="rId16"/>
    <p:sldId id="292" r:id="rId17"/>
    <p:sldId id="297" r:id="rId18"/>
    <p:sldId id="304" r:id="rId19"/>
    <p:sldId id="305" r:id="rId20"/>
    <p:sldId id="313" r:id="rId21"/>
    <p:sldId id="333" r:id="rId22"/>
    <p:sldId id="334" r:id="rId23"/>
    <p:sldId id="271" r:id="rId24"/>
    <p:sldId id="272" r:id="rId25"/>
    <p:sldId id="274" r:id="rId26"/>
    <p:sldId id="275" r:id="rId27"/>
    <p:sldId id="278" r:id="rId28"/>
    <p:sldId id="279" r:id="rId29"/>
    <p:sldId id="299" r:id="rId30"/>
    <p:sldId id="298" r:id="rId31"/>
    <p:sldId id="300" r:id="rId32"/>
    <p:sldId id="301" r:id="rId33"/>
    <p:sldId id="322" r:id="rId34"/>
    <p:sldId id="307" r:id="rId35"/>
    <p:sldId id="316" r:id="rId36"/>
    <p:sldId id="317" r:id="rId37"/>
    <p:sldId id="318" r:id="rId38"/>
    <p:sldId id="323" r:id="rId39"/>
    <p:sldId id="320" r:id="rId40"/>
    <p:sldId id="321" r:id="rId41"/>
    <p:sldId id="329" r:id="rId42"/>
    <p:sldId id="330" r:id="rId43"/>
    <p:sldId id="331" r:id="rId44"/>
    <p:sldId id="332" r:id="rId45"/>
    <p:sldId id="325" r:id="rId46"/>
    <p:sldId id="326" r:id="rId47"/>
    <p:sldId id="282" r:id="rId48"/>
    <p:sldId id="283" r:id="rId49"/>
    <p:sldId id="285" r:id="rId50"/>
    <p:sldId id="328" r:id="rId51"/>
    <p:sldId id="294" r:id="rId52"/>
    <p:sldId id="295" r:id="rId53"/>
    <p:sldId id="296" r:id="rId54"/>
    <p:sldId id="293" r:id="rId55"/>
    <p:sldId id="302" r:id="rId56"/>
    <p:sldId id="303" r:id="rId57"/>
    <p:sldId id="310" r:id="rId58"/>
    <p:sldId id="309" r:id="rId59"/>
    <p:sldId id="311" r:id="rId60"/>
    <p:sldId id="312" r:id="rId61"/>
    <p:sldId id="327" r:id="rId6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3035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26" autoAdjust="0"/>
    <p:restoredTop sz="94660"/>
  </p:normalViewPr>
  <p:slideViewPr>
    <p:cSldViewPr>
      <p:cViewPr varScale="1">
        <p:scale>
          <a:sx n="73" d="100"/>
          <a:sy n="73" d="100"/>
        </p:scale>
        <p:origin x="-132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14919B4A-89D2-45D1-9863-DA07F924F378}" type="datetimeFigureOut">
              <a:rPr lang="tr-TR" smtClean="0"/>
              <a:pPr/>
              <a:t>14.04.2020</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E82B0715-237D-411D-BCD1-64E58606C1BA}"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4919B4A-89D2-45D1-9863-DA07F924F378}" type="datetimeFigureOut">
              <a:rPr lang="tr-TR" smtClean="0"/>
              <a:pPr/>
              <a:t>14.04.2020</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E82B0715-237D-411D-BCD1-64E58606C1BA}"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4919B4A-89D2-45D1-9863-DA07F924F378}" type="datetimeFigureOut">
              <a:rPr lang="tr-TR" smtClean="0"/>
              <a:pPr/>
              <a:t>14.04.2020</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E82B0715-237D-411D-BCD1-64E58606C1BA}"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4919B4A-89D2-45D1-9863-DA07F924F378}" type="datetimeFigureOut">
              <a:rPr lang="tr-TR" smtClean="0"/>
              <a:pPr/>
              <a:t>14.04.2020</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E82B0715-237D-411D-BCD1-64E58606C1BA}"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14919B4A-89D2-45D1-9863-DA07F924F378}" type="datetimeFigureOut">
              <a:rPr lang="tr-TR" smtClean="0"/>
              <a:pPr/>
              <a:t>14.04.2020</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E82B0715-237D-411D-BCD1-64E58606C1BA}" type="slidenum">
              <a:rPr lang="tr-TR" smtClean="0"/>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14919B4A-89D2-45D1-9863-DA07F924F378}" type="datetimeFigureOut">
              <a:rPr lang="tr-TR" smtClean="0"/>
              <a:pPr/>
              <a:t>14.04.2020</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E82B0715-237D-411D-BCD1-64E58606C1BA}"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14919B4A-89D2-45D1-9863-DA07F924F378}" type="datetimeFigureOut">
              <a:rPr lang="tr-TR" smtClean="0"/>
              <a:pPr/>
              <a:t>14.04.2020</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E82B0715-237D-411D-BCD1-64E58606C1BA}"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14919B4A-89D2-45D1-9863-DA07F924F378}" type="datetimeFigureOut">
              <a:rPr lang="tr-TR" smtClean="0"/>
              <a:pPr/>
              <a:t>14.04.2020</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E82B0715-237D-411D-BCD1-64E58606C1BA}"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14919B4A-89D2-45D1-9863-DA07F924F378}" type="datetimeFigureOut">
              <a:rPr lang="tr-TR" smtClean="0"/>
              <a:pPr/>
              <a:t>14.04.2020</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E82B0715-237D-411D-BCD1-64E58606C1BA}"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14919B4A-89D2-45D1-9863-DA07F924F378}" type="datetimeFigureOut">
              <a:rPr lang="tr-TR" smtClean="0"/>
              <a:pPr/>
              <a:t>14.04.2020</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E82B0715-237D-411D-BCD1-64E58606C1BA}"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14919B4A-89D2-45D1-9863-DA07F924F378}" type="datetimeFigureOut">
              <a:rPr lang="tr-TR" smtClean="0"/>
              <a:pPr/>
              <a:t>14.04.2020</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E82B0715-237D-411D-BCD1-64E58606C1BA}" type="slidenum">
              <a:rPr lang="tr-TR" smtClean="0"/>
              <a:pPr/>
              <a:t>‹#›</a:t>
            </a:fld>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919B4A-89D2-45D1-9863-DA07F924F378}" type="datetimeFigureOut">
              <a:rPr lang="tr-TR" smtClean="0"/>
              <a:pPr/>
              <a:t>14.04.2020</a:t>
            </a:fld>
            <a:endParaRPr lang="tr-TR"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2B0715-237D-411D-BCD1-64E58606C1BA}"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802631"/>
          </a:xfrm>
        </p:spPr>
        <p:txBody>
          <a:bodyPr>
            <a:normAutofit/>
          </a:bodyPr>
          <a:lstStyle/>
          <a:p>
            <a:r>
              <a:rPr lang="tr-TR" sz="7200" b="1" dirty="0" smtClean="0">
                <a:solidFill>
                  <a:srgbClr val="03035D"/>
                </a:solidFill>
              </a:rPr>
              <a:t>1982 ANAYASASI</a:t>
            </a:r>
            <a:endParaRPr lang="tr-TR" sz="7200" b="1" dirty="0">
              <a:solidFill>
                <a:srgbClr val="03035D"/>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normAutofit fontScale="85000" lnSpcReduction="20000"/>
          </a:bodyPr>
          <a:lstStyle/>
          <a:p>
            <a:pPr>
              <a:buNone/>
            </a:pPr>
            <a:r>
              <a:rPr lang="tr-TR" dirty="0" smtClean="0"/>
              <a:t>	</a:t>
            </a:r>
          </a:p>
          <a:p>
            <a:pPr>
              <a:buNone/>
            </a:pPr>
            <a:r>
              <a:rPr lang="tr-TR" b="1" dirty="0" smtClean="0">
                <a:solidFill>
                  <a:srgbClr val="FF0000"/>
                </a:solidFill>
              </a:rPr>
              <a:t>	VI. Egemenlik</a:t>
            </a:r>
          </a:p>
          <a:p>
            <a:pPr>
              <a:buNone/>
            </a:pPr>
            <a:r>
              <a:rPr lang="tr-TR" dirty="0" smtClean="0"/>
              <a:t>    </a:t>
            </a:r>
            <a:r>
              <a:rPr lang="tr-TR" b="1" dirty="0" smtClean="0"/>
              <a:t>Madde 6 </a:t>
            </a:r>
            <a:r>
              <a:rPr lang="tr-TR" dirty="0" smtClean="0"/>
              <a:t>– Egemenlik, kayıtsız şartsız Milletindir.</a:t>
            </a:r>
          </a:p>
          <a:p>
            <a:pPr>
              <a:buNone/>
            </a:pPr>
            <a:r>
              <a:rPr lang="tr-TR" b="1" dirty="0" smtClean="0">
                <a:solidFill>
                  <a:srgbClr val="FF0000"/>
                </a:solidFill>
              </a:rPr>
              <a:t>	VII. Yasama yetkisi</a:t>
            </a:r>
          </a:p>
          <a:p>
            <a:pPr>
              <a:buNone/>
            </a:pPr>
            <a:r>
              <a:rPr lang="tr-TR" b="1" dirty="0" smtClean="0"/>
              <a:t>	Madde 7 </a:t>
            </a:r>
            <a:r>
              <a:rPr lang="tr-TR" dirty="0" smtClean="0"/>
              <a:t>– Yasama yetkisi Türk Milleti adına Türkiye Büyük Millet Meclisinindir. Bu yetki devredilemez. </a:t>
            </a:r>
          </a:p>
          <a:p>
            <a:pPr>
              <a:buNone/>
            </a:pPr>
            <a:r>
              <a:rPr lang="tr-TR" dirty="0" smtClean="0"/>
              <a:t>	</a:t>
            </a:r>
            <a:r>
              <a:rPr lang="tr-TR" b="1" dirty="0" smtClean="0">
                <a:solidFill>
                  <a:srgbClr val="FF0000"/>
                </a:solidFill>
              </a:rPr>
              <a:t>VIII. Yürütme yetkisi ve görevi</a:t>
            </a:r>
          </a:p>
          <a:p>
            <a:pPr>
              <a:buNone/>
            </a:pPr>
            <a:r>
              <a:rPr lang="tr-TR" b="1" dirty="0" smtClean="0">
                <a:solidFill>
                  <a:srgbClr val="FF0000"/>
                </a:solidFill>
              </a:rPr>
              <a:t> 	</a:t>
            </a:r>
            <a:r>
              <a:rPr lang="tr-TR" b="1" dirty="0" smtClean="0"/>
              <a:t>Madde 8 </a:t>
            </a:r>
            <a:r>
              <a:rPr lang="tr-TR" dirty="0" smtClean="0"/>
              <a:t>–Yürütme yetkisi ve görevi, Cumhurbaşkanı tarafından, Anayasaya ve kanunlara uygun olarak kullanılır ve yerine getirilir.</a:t>
            </a:r>
          </a:p>
          <a:p>
            <a:pPr>
              <a:buNone/>
            </a:pPr>
            <a:r>
              <a:rPr lang="tr-TR" b="1" dirty="0" smtClean="0">
                <a:solidFill>
                  <a:srgbClr val="FF0000"/>
                </a:solidFill>
              </a:rPr>
              <a:t>	IX. Yargı yetkisi</a:t>
            </a:r>
          </a:p>
          <a:p>
            <a:pPr>
              <a:buNone/>
            </a:pPr>
            <a:r>
              <a:rPr lang="tr-TR" b="1" dirty="0" smtClean="0"/>
              <a:t>	Madde 9 </a:t>
            </a:r>
            <a:r>
              <a:rPr lang="tr-TR" dirty="0" smtClean="0"/>
              <a:t>– 9 – Yargı yetkisi, Türk Milleti adına bağımsız ve </a:t>
            </a:r>
            <a:r>
              <a:rPr lang="tr-TR" u="sng" dirty="0" smtClean="0"/>
              <a:t>tarafsız</a:t>
            </a:r>
            <a:r>
              <a:rPr lang="tr-TR" dirty="0" smtClean="0"/>
              <a:t> mahkemelerce kullanılır. </a:t>
            </a:r>
            <a:endParaRPr lang="tr-TR" b="1" dirty="0" smtClean="0">
              <a:solidFill>
                <a:srgbClr val="FF0000"/>
              </a:solidFill>
            </a:endParaRPr>
          </a:p>
          <a:p>
            <a:pPr>
              <a:buNone/>
            </a:pPr>
            <a:r>
              <a:rPr lang="tr-TR" dirty="0" smtClean="0"/>
              <a:t> 	</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normAutofit lnSpcReduction="10000"/>
          </a:bodyPr>
          <a:lstStyle/>
          <a:p>
            <a:pPr>
              <a:buNone/>
            </a:pPr>
            <a:r>
              <a:rPr lang="tr-TR" dirty="0" smtClean="0"/>
              <a:t>	</a:t>
            </a:r>
            <a:r>
              <a:rPr lang="tr-TR" b="1" dirty="0" smtClean="0">
                <a:solidFill>
                  <a:srgbClr val="FF0000"/>
                </a:solidFill>
              </a:rPr>
              <a:t>X. Kanun önünde eşitlik</a:t>
            </a:r>
          </a:p>
          <a:p>
            <a:pPr>
              <a:buNone/>
            </a:pPr>
            <a:r>
              <a:rPr lang="tr-TR" b="1" dirty="0" smtClean="0"/>
              <a:t>	Madde 10 </a:t>
            </a:r>
            <a:r>
              <a:rPr lang="tr-TR" dirty="0" smtClean="0"/>
              <a:t>– Herkes, dil, ırk, renk, cinsiyet, siyasi düşünce, felsefi inanç, din, mezhep ve benzeri sebeplerle ayırım gözetilmeksizin kanun önünde eşittir. </a:t>
            </a:r>
          </a:p>
          <a:p>
            <a:pPr>
              <a:buNone/>
            </a:pPr>
            <a:r>
              <a:rPr lang="tr-TR" dirty="0" smtClean="0"/>
              <a:t>	</a:t>
            </a:r>
            <a:r>
              <a:rPr lang="tr-TR" b="1" dirty="0" smtClean="0">
                <a:solidFill>
                  <a:srgbClr val="FF0000"/>
                </a:solidFill>
              </a:rPr>
              <a:t>XI. Anayasanın bağlayıcılığı ve üstünlüğü </a:t>
            </a:r>
          </a:p>
          <a:p>
            <a:pPr>
              <a:buNone/>
            </a:pPr>
            <a:r>
              <a:rPr lang="tr-TR" b="1" dirty="0" smtClean="0">
                <a:solidFill>
                  <a:srgbClr val="FF0000"/>
                </a:solidFill>
              </a:rPr>
              <a:t> 	</a:t>
            </a:r>
            <a:r>
              <a:rPr lang="tr-TR" b="1" dirty="0" smtClean="0"/>
              <a:t>Madde 11 </a:t>
            </a:r>
            <a:r>
              <a:rPr lang="tr-TR" dirty="0" smtClean="0"/>
              <a:t>– Anayasa hükümleri, yasama, yürütme ve yargı organlarını, idare makamlarını ve diğer kuruluş ve kişileri bağlayan temel hukuk kurallarıdır.                    Kanunlar Anayasaya aykırı olamaz</a:t>
            </a:r>
            <a:endParaRPr lang="tr-TR" b="1" dirty="0" smtClean="0">
              <a:solidFill>
                <a:srgbClr val="FF0000"/>
              </a:solidFill>
            </a:endParaRPr>
          </a:p>
          <a:p>
            <a:pPr>
              <a:buNone/>
            </a:pPr>
            <a:r>
              <a:rPr lang="tr-TR" dirty="0" smtClean="0"/>
              <a:t> </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solidFill>
                  <a:srgbClr val="0000FF"/>
                </a:solidFill>
              </a:rPr>
              <a:t>CUMHURİYETİN NİTELİKLERİ</a:t>
            </a:r>
            <a:endParaRPr lang="tr-TR" dirty="0">
              <a:solidFill>
                <a:srgbClr val="0000FF"/>
              </a:solidFill>
            </a:endParaRPr>
          </a:p>
        </p:txBody>
      </p:sp>
      <p:sp>
        <p:nvSpPr>
          <p:cNvPr id="3" name="2 İçerik Yer Tutucusu"/>
          <p:cNvSpPr>
            <a:spLocks noGrp="1"/>
          </p:cNvSpPr>
          <p:nvPr>
            <p:ph idx="1"/>
          </p:nvPr>
        </p:nvSpPr>
        <p:spPr>
          <a:xfrm>
            <a:off x="457200" y="1412776"/>
            <a:ext cx="8229600" cy="4713387"/>
          </a:xfrm>
        </p:spPr>
        <p:txBody>
          <a:bodyPr>
            <a:normAutofit/>
          </a:bodyPr>
          <a:lstStyle/>
          <a:p>
            <a:pPr marL="514350" indent="-514350">
              <a:buNone/>
            </a:pPr>
            <a:r>
              <a:rPr lang="tr-TR" b="1" dirty="0" smtClean="0">
                <a:solidFill>
                  <a:srgbClr val="FF0000"/>
                </a:solidFill>
              </a:rPr>
              <a:t>A)  İnsan Haklarına Saygılı Devlet</a:t>
            </a:r>
          </a:p>
          <a:p>
            <a:pPr marL="514350" indent="-514350">
              <a:buNone/>
            </a:pPr>
            <a:r>
              <a:rPr lang="tr-TR" sz="2800" dirty="0" smtClean="0"/>
              <a:t>   Temel hak ve hürriyetlerin sınırlandırılırken</a:t>
            </a:r>
          </a:p>
          <a:p>
            <a:pPr marL="514350" indent="-514350">
              <a:buNone/>
            </a:pPr>
            <a:r>
              <a:rPr lang="tr-TR" sz="2800" dirty="0" smtClean="0"/>
              <a:t>yapılacak sınırlamalar;</a:t>
            </a:r>
          </a:p>
          <a:p>
            <a:pPr marL="514350" indent="-514350">
              <a:buNone/>
            </a:pPr>
            <a:r>
              <a:rPr lang="tr-TR" sz="2800" dirty="0" smtClean="0"/>
              <a:t>	- Anayasanın sözüne ve ruhuna uygun olmalı</a:t>
            </a:r>
          </a:p>
          <a:p>
            <a:pPr marL="514350" indent="-514350">
              <a:buNone/>
            </a:pPr>
            <a:r>
              <a:rPr lang="tr-TR" sz="2800" dirty="0" smtClean="0"/>
              <a:t>	- Demokratik toplum düzenine uygun olmalı</a:t>
            </a:r>
          </a:p>
          <a:p>
            <a:pPr marL="514350" indent="-514350">
              <a:buNone/>
            </a:pPr>
            <a:r>
              <a:rPr lang="tr-TR" sz="2800" dirty="0" smtClean="0"/>
              <a:t>	- Lâik Cumhuriyetin gereklerine uygun olmalı (2001)</a:t>
            </a:r>
          </a:p>
          <a:p>
            <a:pPr marL="514350" indent="-514350">
              <a:buNone/>
            </a:pPr>
            <a:r>
              <a:rPr lang="tr-TR" sz="2800" dirty="0" smtClean="0"/>
              <a:t>	- Ölçülülük ilkesine uygun olmalı (2001)</a:t>
            </a:r>
          </a:p>
          <a:p>
            <a:pPr marL="514350" indent="-514350">
              <a:buNone/>
            </a:pPr>
            <a:r>
              <a:rPr lang="tr-TR" sz="2800" dirty="0" smtClean="0"/>
              <a:t>	- Hakkın özüne dokunulmamalı (2001)</a:t>
            </a:r>
          </a:p>
          <a:p>
            <a:pPr marL="514350" indent="-514350">
              <a:buNone/>
            </a:pPr>
            <a:r>
              <a:rPr lang="tr-TR" sz="2800" dirty="0" smtClean="0"/>
              <a:t>	- Temel haklar ancak kanunla sınırlanabilir.</a:t>
            </a:r>
            <a:endParaRPr lang="tr-TR"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92696"/>
            <a:ext cx="8229600" cy="5433467"/>
          </a:xfrm>
        </p:spPr>
        <p:txBody>
          <a:bodyPr>
            <a:normAutofit/>
          </a:bodyPr>
          <a:lstStyle/>
          <a:p>
            <a:pPr marL="514350" indent="-514350">
              <a:buAutoNum type="alphaUcParenR" startAt="2"/>
            </a:pPr>
            <a:r>
              <a:rPr lang="tr-TR" b="1" dirty="0" smtClean="0">
                <a:solidFill>
                  <a:srgbClr val="FF0000"/>
                </a:solidFill>
              </a:rPr>
              <a:t>Atatürk  Milliyetçiliği</a:t>
            </a:r>
          </a:p>
          <a:p>
            <a:pPr marL="514350" indent="-514350">
              <a:buNone/>
            </a:pPr>
            <a:endParaRPr lang="tr-TR" b="1" dirty="0" smtClean="0">
              <a:solidFill>
                <a:srgbClr val="FF0000"/>
              </a:solidFill>
            </a:endParaRPr>
          </a:p>
          <a:p>
            <a:pPr marL="514350" indent="-514350">
              <a:buNone/>
            </a:pPr>
            <a:r>
              <a:rPr lang="tr-TR" sz="2800" dirty="0" smtClean="0"/>
              <a:t>	- </a:t>
            </a:r>
            <a:r>
              <a:rPr lang="tr-TR" sz="2800" dirty="0" err="1" smtClean="0"/>
              <a:t>Subjektif</a:t>
            </a:r>
            <a:r>
              <a:rPr lang="tr-TR" sz="2800" dirty="0" smtClean="0"/>
              <a:t> milliyetçilik anlayışıdır.</a:t>
            </a:r>
          </a:p>
          <a:p>
            <a:pPr marL="514350" indent="-514350">
              <a:buNone/>
            </a:pPr>
            <a:r>
              <a:rPr lang="tr-TR" sz="2800" dirty="0" smtClean="0"/>
              <a:t>	- Irkçılığa ve şovenizme karşıdır.</a:t>
            </a:r>
          </a:p>
          <a:p>
            <a:pPr marL="514350" indent="-514350">
              <a:buNone/>
            </a:pPr>
            <a:r>
              <a:rPr lang="tr-TR" sz="2800" dirty="0" smtClean="0"/>
              <a:t>	- Birleştirici ve bütünleştiricidir.</a:t>
            </a:r>
          </a:p>
          <a:p>
            <a:pPr marL="514350" indent="-514350">
              <a:buNone/>
            </a:pPr>
            <a:r>
              <a:rPr lang="tr-TR" sz="2800" dirty="0" smtClean="0"/>
              <a:t>	- Akla ve bilime dayanır.</a:t>
            </a:r>
          </a:p>
          <a:p>
            <a:pPr marL="514350" indent="-514350">
              <a:buNone/>
            </a:pPr>
            <a:r>
              <a:rPr lang="tr-TR" sz="2800" dirty="0" smtClean="0"/>
              <a:t>	- Çağdaştır. (Medenidir.)</a:t>
            </a:r>
          </a:p>
          <a:p>
            <a:pPr marL="514350" indent="-514350">
              <a:buNone/>
            </a:pPr>
            <a:r>
              <a:rPr lang="tr-TR" sz="2800" dirty="0" smtClean="0"/>
              <a:t>	- Dinamiktir. (Yenilikçidir, durağan değildir.)</a:t>
            </a:r>
          </a:p>
          <a:p>
            <a:pPr marL="514350" indent="-514350">
              <a:buNone/>
            </a:pPr>
            <a:r>
              <a:rPr lang="tr-TR" sz="2800" dirty="0" smtClean="0"/>
              <a:t>	- İleriye dönüktür.</a:t>
            </a:r>
            <a:endParaRPr lang="tr-TR"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92696"/>
            <a:ext cx="8229600" cy="5400599"/>
          </a:xfrm>
        </p:spPr>
        <p:txBody>
          <a:bodyPr>
            <a:normAutofit/>
          </a:bodyPr>
          <a:lstStyle/>
          <a:p>
            <a:pPr marL="514350" indent="-514350">
              <a:buAutoNum type="alphaUcParenR" startAt="3"/>
            </a:pPr>
            <a:r>
              <a:rPr lang="tr-TR" b="1" dirty="0" smtClean="0">
                <a:solidFill>
                  <a:srgbClr val="FF0000"/>
                </a:solidFill>
              </a:rPr>
              <a:t>Başlangıç İlkeleri</a:t>
            </a:r>
          </a:p>
          <a:p>
            <a:pPr marL="514350" indent="-514350">
              <a:buNone/>
            </a:pPr>
            <a:endParaRPr lang="tr-TR" b="1" dirty="0" smtClean="0">
              <a:solidFill>
                <a:srgbClr val="FF0000"/>
              </a:solidFill>
            </a:endParaRPr>
          </a:p>
          <a:p>
            <a:pPr>
              <a:buNone/>
            </a:pPr>
            <a:r>
              <a:rPr lang="tr-TR" sz="2800" dirty="0" smtClean="0"/>
              <a:t>	- Atatürk ilke ve inkılaplarına bağlılık</a:t>
            </a:r>
          </a:p>
          <a:p>
            <a:pPr>
              <a:buNone/>
            </a:pPr>
            <a:r>
              <a:rPr lang="tr-TR" sz="2800" dirty="0" smtClean="0"/>
              <a:t>	- Atatürk milliyetçiliği</a:t>
            </a:r>
          </a:p>
          <a:p>
            <a:pPr>
              <a:buNone/>
            </a:pPr>
            <a:r>
              <a:rPr lang="tr-TR" sz="2800" dirty="0" smtClean="0"/>
              <a:t>	- Atatürk medeniyetçiliği </a:t>
            </a:r>
          </a:p>
          <a:p>
            <a:pPr>
              <a:buNone/>
            </a:pPr>
            <a:r>
              <a:rPr lang="tr-TR" sz="2800" dirty="0" smtClean="0"/>
              <a:t>	- Çağdaş medeniyet düzeyine ulaşma azmi</a:t>
            </a:r>
          </a:p>
          <a:p>
            <a:pPr>
              <a:buNone/>
            </a:pPr>
            <a:r>
              <a:rPr lang="tr-TR" sz="2800" dirty="0" smtClean="0"/>
              <a:t>	- Millî egemenlik</a:t>
            </a:r>
          </a:p>
          <a:p>
            <a:pPr>
              <a:buNone/>
            </a:pPr>
            <a:r>
              <a:rPr lang="tr-TR" sz="2800" dirty="0" smtClean="0"/>
              <a:t>	- Anayasanın ve hukukun üstünlüğü</a:t>
            </a:r>
          </a:p>
          <a:p>
            <a:pPr>
              <a:buNone/>
            </a:pPr>
            <a:r>
              <a:rPr lang="tr-TR" sz="2800" dirty="0" smtClean="0"/>
              <a:t>	- Hürriyetçi demokrasi</a:t>
            </a:r>
          </a:p>
          <a:p>
            <a:pPr>
              <a:buNone/>
            </a:pPr>
            <a:r>
              <a:rPr lang="tr-TR" sz="2800" dirty="0" smtClean="0"/>
              <a:t>	</a:t>
            </a:r>
          </a:p>
          <a:p>
            <a:pPr marL="514350" indent="-514350">
              <a:buNone/>
            </a:pPr>
            <a:endParaRPr lang="tr-TR"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64704"/>
            <a:ext cx="8229600" cy="5112567"/>
          </a:xfrm>
        </p:spPr>
        <p:txBody>
          <a:bodyPr>
            <a:normAutofit/>
          </a:bodyPr>
          <a:lstStyle/>
          <a:p>
            <a:pPr>
              <a:buNone/>
            </a:pPr>
            <a:r>
              <a:rPr lang="tr-TR" dirty="0" smtClean="0"/>
              <a:t>	</a:t>
            </a:r>
            <a:r>
              <a:rPr lang="tr-TR" sz="2800" dirty="0" smtClean="0"/>
              <a:t>- Türk varlığının devleti ve ülkesiyle bölünmezliği</a:t>
            </a:r>
          </a:p>
          <a:p>
            <a:pPr>
              <a:buNone/>
            </a:pPr>
            <a:r>
              <a:rPr lang="tr-TR" sz="2800" dirty="0" smtClean="0"/>
              <a:t>	- Kuvvetler ayrılığı</a:t>
            </a:r>
          </a:p>
          <a:p>
            <a:pPr>
              <a:buNone/>
            </a:pPr>
            <a:r>
              <a:rPr lang="tr-TR" sz="2800" dirty="0" smtClean="0"/>
              <a:t>	- Lâiklik</a:t>
            </a:r>
          </a:p>
          <a:p>
            <a:pPr>
              <a:buNone/>
            </a:pPr>
            <a:r>
              <a:rPr lang="tr-TR" sz="2800" dirty="0" smtClean="0"/>
              <a:t>	- Her Türk vatandaşının onurlu bir hayat sürdürme ve maddî ve manevî varlığını geliştirme hakkı</a:t>
            </a:r>
          </a:p>
          <a:p>
            <a:pPr>
              <a:buNone/>
            </a:pPr>
            <a:r>
              <a:rPr lang="tr-TR" sz="2800" dirty="0" smtClean="0"/>
              <a:t>	- Türk vatandaşlarının millî varlığa karşı hak ve ödevlerde, nimet ve külfetlerde ve millet hayatının her türlü tecellisinde ortak olduğu</a:t>
            </a:r>
          </a:p>
          <a:p>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20688"/>
            <a:ext cx="8229600" cy="5472607"/>
          </a:xfrm>
        </p:spPr>
        <p:txBody>
          <a:bodyPr>
            <a:normAutofit/>
          </a:bodyPr>
          <a:lstStyle/>
          <a:p>
            <a:pPr marL="514350" indent="-514350">
              <a:buAutoNum type="alphaUcParenR" startAt="4"/>
            </a:pPr>
            <a:r>
              <a:rPr lang="tr-TR" b="1" dirty="0" smtClean="0">
                <a:solidFill>
                  <a:srgbClr val="FF0000"/>
                </a:solidFill>
              </a:rPr>
              <a:t>Demokratik Devlet</a:t>
            </a:r>
          </a:p>
          <a:p>
            <a:pPr marL="514350" indent="-514350">
              <a:buNone/>
            </a:pPr>
            <a:endParaRPr lang="tr-TR" b="1" dirty="0" smtClean="0">
              <a:solidFill>
                <a:srgbClr val="FF0000"/>
              </a:solidFill>
            </a:endParaRPr>
          </a:p>
          <a:p>
            <a:pPr>
              <a:buNone/>
            </a:pPr>
            <a:r>
              <a:rPr lang="tr-TR" sz="2800" dirty="0" smtClean="0"/>
              <a:t>	- Milli egemenlik</a:t>
            </a:r>
          </a:p>
          <a:p>
            <a:pPr>
              <a:buNone/>
            </a:pPr>
            <a:r>
              <a:rPr lang="tr-TR" sz="2800" dirty="0" smtClean="0"/>
              <a:t>	- Eşitlik</a:t>
            </a:r>
          </a:p>
          <a:p>
            <a:pPr>
              <a:buNone/>
            </a:pPr>
            <a:r>
              <a:rPr lang="tr-TR" sz="2800" dirty="0" smtClean="0"/>
              <a:t>	- Hürriyet (Özgürlük)</a:t>
            </a:r>
          </a:p>
          <a:p>
            <a:pPr>
              <a:buNone/>
            </a:pPr>
            <a:r>
              <a:rPr lang="tr-TR" sz="2800" dirty="0" smtClean="0"/>
              <a:t>	- Çoğulculuk (Katılımcılık)</a:t>
            </a:r>
          </a:p>
          <a:p>
            <a:pPr>
              <a:buNone/>
            </a:pPr>
            <a:r>
              <a:rPr lang="tr-TR" sz="2800" dirty="0" smtClean="0"/>
              <a:t>	- Seçim</a:t>
            </a:r>
          </a:p>
          <a:p>
            <a:pPr>
              <a:buNone/>
            </a:pPr>
            <a:r>
              <a:rPr lang="tr-TR" sz="2800" dirty="0" smtClean="0"/>
              <a:t>	- Parlamento (Meclis)</a:t>
            </a:r>
          </a:p>
          <a:p>
            <a:pPr>
              <a:buNone/>
            </a:pPr>
            <a:r>
              <a:rPr lang="tr-TR" sz="2800" dirty="0" smtClean="0"/>
              <a:t>	- Güçler ayrılığı</a:t>
            </a:r>
            <a:endParaRPr lang="tr-TR"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836713"/>
            <a:ext cx="8229600" cy="5112568"/>
          </a:xfrm>
        </p:spPr>
        <p:txBody>
          <a:bodyPr>
            <a:normAutofit/>
          </a:bodyPr>
          <a:lstStyle/>
          <a:p>
            <a:pPr marL="514350" indent="-514350">
              <a:buAutoNum type="alphaUcParenR" startAt="5"/>
            </a:pPr>
            <a:r>
              <a:rPr lang="tr-TR" b="1" dirty="0" smtClean="0">
                <a:solidFill>
                  <a:srgbClr val="FF0000"/>
                </a:solidFill>
              </a:rPr>
              <a:t>Laik Devlet</a:t>
            </a:r>
          </a:p>
          <a:p>
            <a:pPr marL="514350" indent="-514350">
              <a:buNone/>
            </a:pPr>
            <a:endParaRPr lang="tr-TR" b="1" dirty="0" smtClean="0">
              <a:solidFill>
                <a:srgbClr val="FF0000"/>
              </a:solidFill>
            </a:endParaRPr>
          </a:p>
          <a:p>
            <a:pPr>
              <a:buNone/>
            </a:pPr>
            <a:r>
              <a:rPr lang="tr-TR" sz="2800" dirty="0" smtClean="0"/>
              <a:t>	- Din ve devlet kurumlarının birbirinden ayrı olması</a:t>
            </a:r>
          </a:p>
          <a:p>
            <a:pPr>
              <a:buNone/>
            </a:pPr>
            <a:r>
              <a:rPr lang="tr-TR" sz="2800" dirty="0" smtClean="0"/>
              <a:t>	- Devletin resmi bir dininin olmaması</a:t>
            </a:r>
          </a:p>
          <a:p>
            <a:pPr>
              <a:buNone/>
            </a:pPr>
            <a:r>
              <a:rPr lang="tr-TR" sz="2800" dirty="0" smtClean="0"/>
              <a:t>	- Devlet yönetimi ve hukuk kurallarının dinden</a:t>
            </a:r>
          </a:p>
          <a:p>
            <a:pPr>
              <a:buNone/>
            </a:pPr>
            <a:r>
              <a:rPr lang="tr-TR" sz="2800" dirty="0" smtClean="0"/>
              <a:t>etkilenmemesi</a:t>
            </a:r>
          </a:p>
          <a:p>
            <a:pPr>
              <a:buNone/>
            </a:pPr>
            <a:r>
              <a:rPr lang="tr-TR" sz="2800" dirty="0" smtClean="0"/>
              <a:t>	- Din işlerinin kamu hizmeti sayılması</a:t>
            </a:r>
          </a:p>
          <a:p>
            <a:pPr>
              <a:buNone/>
            </a:pPr>
            <a:r>
              <a:rPr lang="tr-TR" sz="2800" dirty="0" smtClean="0"/>
              <a:t>	- Herkesin inanç ve ibadet özgürlüğüne sahip olması</a:t>
            </a:r>
          </a:p>
          <a:p>
            <a:pPr>
              <a:buNone/>
            </a:pPr>
            <a:r>
              <a:rPr lang="tr-TR" sz="2800" dirty="0" smtClean="0"/>
              <a:t>	</a:t>
            </a:r>
          </a:p>
          <a:p>
            <a:pPr>
              <a:buNone/>
            </a:pPr>
            <a:endParaRPr lang="tr-TR"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20688"/>
            <a:ext cx="8229600" cy="5544616"/>
          </a:xfrm>
        </p:spPr>
        <p:txBody>
          <a:bodyPr>
            <a:normAutofit/>
          </a:bodyPr>
          <a:lstStyle/>
          <a:p>
            <a:pPr marL="514350" indent="-514350">
              <a:buAutoNum type="alphaUcParenR" startAt="6"/>
            </a:pPr>
            <a:r>
              <a:rPr lang="tr-TR" b="1" dirty="0" smtClean="0">
                <a:solidFill>
                  <a:srgbClr val="FF0000"/>
                </a:solidFill>
              </a:rPr>
              <a:t>Sosyal Devlet</a:t>
            </a:r>
          </a:p>
          <a:p>
            <a:pPr marL="514350" indent="-514350">
              <a:buNone/>
            </a:pPr>
            <a:r>
              <a:rPr lang="tr-TR" sz="2800" b="1" dirty="0" smtClean="0">
                <a:solidFill>
                  <a:srgbClr val="FF0000"/>
                </a:solidFill>
              </a:rPr>
              <a:t>	</a:t>
            </a:r>
          </a:p>
          <a:p>
            <a:pPr marL="514350" indent="-514350">
              <a:buNone/>
            </a:pPr>
            <a:r>
              <a:rPr lang="tr-TR" sz="2800" b="1" dirty="0" smtClean="0">
                <a:solidFill>
                  <a:srgbClr val="FF0000"/>
                </a:solidFill>
              </a:rPr>
              <a:t>	</a:t>
            </a:r>
            <a:r>
              <a:rPr lang="tr-TR" sz="2800" b="1" u="sng" dirty="0" smtClean="0">
                <a:solidFill>
                  <a:srgbClr val="FF0000"/>
                </a:solidFill>
              </a:rPr>
              <a:t>Araçları</a:t>
            </a:r>
          </a:p>
          <a:p>
            <a:pPr>
              <a:buNone/>
            </a:pPr>
            <a:r>
              <a:rPr lang="tr-TR" sz="2800" dirty="0" smtClean="0"/>
              <a:t>	- Kamulaştırma (İstimlak)</a:t>
            </a:r>
          </a:p>
          <a:p>
            <a:pPr>
              <a:buNone/>
            </a:pPr>
            <a:r>
              <a:rPr lang="tr-TR" sz="2800" dirty="0" smtClean="0"/>
              <a:t>	- Devletleştirme</a:t>
            </a:r>
          </a:p>
          <a:p>
            <a:pPr>
              <a:buNone/>
            </a:pPr>
            <a:r>
              <a:rPr lang="tr-TR" sz="2800" dirty="0" smtClean="0"/>
              <a:t>	- Planlama</a:t>
            </a:r>
          </a:p>
          <a:p>
            <a:pPr>
              <a:buNone/>
            </a:pPr>
            <a:r>
              <a:rPr lang="tr-TR" sz="2800" dirty="0" smtClean="0"/>
              <a:t>	- Sosyal güvenlik (Sosyal haklar)</a:t>
            </a:r>
          </a:p>
          <a:p>
            <a:pPr>
              <a:buNone/>
            </a:pPr>
            <a:r>
              <a:rPr lang="tr-TR" sz="2800" dirty="0" smtClean="0"/>
              <a:t>	- Vergide Adalet (Artan oranlı vergi)</a:t>
            </a:r>
          </a:p>
          <a:p>
            <a:pPr>
              <a:buNone/>
            </a:pPr>
            <a:r>
              <a:rPr lang="tr-TR" sz="2800" dirty="0" smtClean="0"/>
              <a:t>		</a:t>
            </a:r>
          </a:p>
          <a:p>
            <a:pPr>
              <a:buNone/>
            </a:pPr>
            <a:endParaRPr lang="tr-TR" sz="2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92696"/>
            <a:ext cx="8229600" cy="5472608"/>
          </a:xfrm>
        </p:spPr>
        <p:txBody>
          <a:bodyPr>
            <a:normAutofit/>
          </a:bodyPr>
          <a:lstStyle/>
          <a:p>
            <a:pPr marL="514350" indent="-514350">
              <a:buNone/>
            </a:pPr>
            <a:r>
              <a:rPr lang="tr-TR" sz="2800" dirty="0" smtClean="0"/>
              <a:t>	</a:t>
            </a:r>
          </a:p>
          <a:p>
            <a:pPr marL="514350" indent="-514350">
              <a:buNone/>
            </a:pPr>
            <a:r>
              <a:rPr lang="tr-TR" sz="2800" b="1" dirty="0" smtClean="0">
                <a:solidFill>
                  <a:srgbClr val="FF0000"/>
                </a:solidFill>
              </a:rPr>
              <a:t>	</a:t>
            </a:r>
            <a:r>
              <a:rPr lang="tr-TR" sz="2800" b="1" u="sng" dirty="0" smtClean="0">
                <a:solidFill>
                  <a:srgbClr val="FF0000"/>
                </a:solidFill>
              </a:rPr>
              <a:t>Amaçları</a:t>
            </a:r>
            <a:endParaRPr lang="tr-TR" sz="2800" u="sng" dirty="0" smtClean="0"/>
          </a:p>
          <a:p>
            <a:pPr marL="514350" indent="-514350">
              <a:buNone/>
            </a:pPr>
            <a:r>
              <a:rPr lang="tr-TR" sz="2800" dirty="0" smtClean="0"/>
              <a:t>    - Fırsat eşitliğini sağlama</a:t>
            </a:r>
          </a:p>
          <a:p>
            <a:pPr>
              <a:buNone/>
            </a:pPr>
            <a:r>
              <a:rPr lang="tr-TR" sz="2800" dirty="0" smtClean="0"/>
              <a:t>	- İstihdam oluşturma</a:t>
            </a:r>
          </a:p>
          <a:p>
            <a:pPr>
              <a:buNone/>
            </a:pPr>
            <a:r>
              <a:rPr lang="tr-TR" sz="2800" dirty="0" smtClean="0"/>
              <a:t>	- Çalışma şartlarını iyileştirme</a:t>
            </a:r>
          </a:p>
          <a:p>
            <a:pPr>
              <a:buNone/>
            </a:pPr>
            <a:r>
              <a:rPr lang="tr-TR" sz="2800" dirty="0" smtClean="0"/>
              <a:t>	- Ulusal geliri artırma </a:t>
            </a:r>
          </a:p>
          <a:p>
            <a:pPr>
              <a:buNone/>
            </a:pPr>
            <a:r>
              <a:rPr lang="tr-TR" sz="2800" dirty="0" smtClean="0"/>
              <a:t>	- Sosyal adalet</a:t>
            </a:r>
          </a:p>
          <a:p>
            <a:pPr>
              <a:buNone/>
            </a:pPr>
            <a:r>
              <a:rPr lang="tr-TR" sz="2800" dirty="0" smtClean="0"/>
              <a:t>	- Herkesin insan onuruna yakışır asgari bir hayat</a:t>
            </a:r>
          </a:p>
          <a:p>
            <a:pPr>
              <a:buNone/>
            </a:pPr>
            <a:r>
              <a:rPr lang="tr-TR" sz="2800" dirty="0" smtClean="0"/>
              <a:t>sürdürebilmesi için gereken önlemleri alma</a:t>
            </a:r>
          </a:p>
          <a:p>
            <a:pPr>
              <a:buNone/>
            </a:pPr>
            <a:r>
              <a:rPr lang="tr-TR" sz="2800" dirty="0" smtClean="0"/>
              <a:t>	</a:t>
            </a:r>
          </a:p>
          <a:p>
            <a:pPr>
              <a:buNone/>
            </a:pPr>
            <a:endParaRPr lang="tr-TR"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0000"/>
                </a:solidFill>
              </a:rPr>
              <a:t>ÖZELLİKLERİ</a:t>
            </a:r>
            <a:endParaRPr lang="tr-TR" b="1" dirty="0">
              <a:solidFill>
                <a:srgbClr val="FF0000"/>
              </a:solidFill>
            </a:endParaRPr>
          </a:p>
        </p:txBody>
      </p:sp>
      <p:sp>
        <p:nvSpPr>
          <p:cNvPr id="3" name="2 İçerik Yer Tutucusu"/>
          <p:cNvSpPr>
            <a:spLocks noGrp="1"/>
          </p:cNvSpPr>
          <p:nvPr>
            <p:ph idx="1"/>
          </p:nvPr>
        </p:nvSpPr>
        <p:spPr/>
        <p:txBody>
          <a:bodyPr/>
          <a:lstStyle/>
          <a:p>
            <a:pPr>
              <a:buNone/>
            </a:pPr>
            <a:r>
              <a:rPr lang="tr-TR" dirty="0" smtClean="0"/>
              <a:t>1982 Anayasası </a:t>
            </a:r>
          </a:p>
          <a:p>
            <a:pPr>
              <a:buNone/>
            </a:pPr>
            <a:endParaRPr lang="tr-TR" dirty="0" smtClean="0"/>
          </a:p>
          <a:p>
            <a:pPr>
              <a:buNone/>
            </a:pPr>
            <a:r>
              <a:rPr lang="tr-TR" b="1" dirty="0"/>
              <a:t> </a:t>
            </a:r>
            <a:r>
              <a:rPr lang="tr-TR" b="1" dirty="0" smtClean="0"/>
              <a:t> - Başlangıç bölümü </a:t>
            </a:r>
          </a:p>
          <a:p>
            <a:pPr>
              <a:buNone/>
            </a:pPr>
            <a:r>
              <a:rPr lang="tr-TR" b="1" dirty="0"/>
              <a:t> </a:t>
            </a:r>
            <a:r>
              <a:rPr lang="tr-TR" b="1" dirty="0" smtClean="0"/>
              <a:t> - 177 madde</a:t>
            </a:r>
          </a:p>
          <a:p>
            <a:pPr>
              <a:buNone/>
            </a:pPr>
            <a:r>
              <a:rPr lang="tr-TR" b="1" dirty="0"/>
              <a:t> </a:t>
            </a:r>
            <a:r>
              <a:rPr lang="tr-TR" b="1" dirty="0" smtClean="0"/>
              <a:t> - 19 geçici maddeden</a:t>
            </a:r>
          </a:p>
          <a:p>
            <a:pPr>
              <a:buNone/>
            </a:pPr>
            <a:endParaRPr lang="tr-TR" b="1" dirty="0" smtClean="0"/>
          </a:p>
          <a:p>
            <a:pPr>
              <a:buNone/>
            </a:pPr>
            <a:r>
              <a:rPr lang="tr-TR" dirty="0"/>
              <a:t>o</a:t>
            </a:r>
            <a:r>
              <a:rPr lang="tr-TR" dirty="0" smtClean="0"/>
              <a:t>luşmaktadır.</a:t>
            </a:r>
          </a:p>
          <a:p>
            <a:pPr>
              <a:buNone/>
            </a:pPr>
            <a:endParaRPr lang="tr-TR" dirty="0"/>
          </a:p>
          <a:p>
            <a:pPr>
              <a:buNone/>
            </a:pPr>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832648"/>
          </a:xfrm>
        </p:spPr>
        <p:txBody>
          <a:bodyPr>
            <a:normAutofit lnSpcReduction="10000"/>
          </a:bodyPr>
          <a:lstStyle/>
          <a:p>
            <a:pPr marL="514350" indent="-514350">
              <a:buAutoNum type="alphaUcParenR" startAt="7"/>
            </a:pPr>
            <a:r>
              <a:rPr lang="tr-TR" b="1" dirty="0" smtClean="0">
                <a:solidFill>
                  <a:srgbClr val="FF0000"/>
                </a:solidFill>
              </a:rPr>
              <a:t>Hukuk Devleti</a:t>
            </a:r>
          </a:p>
          <a:p>
            <a:pPr marL="514350" indent="-514350">
              <a:buAutoNum type="alphaUcParenR" startAt="7"/>
            </a:pPr>
            <a:endParaRPr lang="tr-TR" sz="2800" b="1" dirty="0" smtClean="0">
              <a:solidFill>
                <a:srgbClr val="FF0000"/>
              </a:solidFill>
            </a:endParaRPr>
          </a:p>
          <a:p>
            <a:pPr>
              <a:buNone/>
            </a:pPr>
            <a:r>
              <a:rPr lang="tr-TR" sz="2800" dirty="0" smtClean="0"/>
              <a:t>	- Yasamanın yargısal denetimi</a:t>
            </a:r>
          </a:p>
          <a:p>
            <a:pPr>
              <a:buNone/>
            </a:pPr>
            <a:r>
              <a:rPr lang="tr-TR" sz="2800" dirty="0" smtClean="0"/>
              <a:t>	- Yürütmenin yargısal denetimi</a:t>
            </a:r>
          </a:p>
          <a:p>
            <a:pPr>
              <a:buNone/>
            </a:pPr>
            <a:r>
              <a:rPr lang="tr-TR" sz="2800" dirty="0" smtClean="0"/>
              <a:t>	- İdarenin mali sorumluluğu ve belirliliği </a:t>
            </a:r>
          </a:p>
          <a:p>
            <a:pPr>
              <a:buNone/>
            </a:pPr>
            <a:r>
              <a:rPr lang="tr-TR" sz="2800" dirty="0" smtClean="0"/>
              <a:t>	- Yargı bağımsızlığı</a:t>
            </a:r>
          </a:p>
          <a:p>
            <a:pPr>
              <a:buNone/>
            </a:pPr>
            <a:r>
              <a:rPr lang="tr-TR" sz="2800" dirty="0" smtClean="0"/>
              <a:t>	- Kanun önünde eşitlik</a:t>
            </a:r>
          </a:p>
          <a:p>
            <a:pPr>
              <a:buNone/>
            </a:pPr>
            <a:r>
              <a:rPr lang="tr-TR" sz="2800" dirty="0" smtClean="0"/>
              <a:t>	- Kanuni hakim güvencesi</a:t>
            </a:r>
          </a:p>
          <a:p>
            <a:pPr>
              <a:buNone/>
            </a:pPr>
            <a:r>
              <a:rPr lang="tr-TR" sz="2800" dirty="0" smtClean="0"/>
              <a:t>	- Anayasanın üstünlüğü</a:t>
            </a:r>
          </a:p>
          <a:p>
            <a:pPr>
              <a:buNone/>
            </a:pPr>
            <a:r>
              <a:rPr lang="tr-TR" sz="2800" dirty="0" smtClean="0"/>
              <a:t>	- Hukuka bağlılık</a:t>
            </a:r>
          </a:p>
          <a:p>
            <a:pPr>
              <a:buNone/>
            </a:pPr>
            <a:r>
              <a:rPr lang="tr-TR" sz="2800" dirty="0" smtClean="0"/>
              <a:t>	- Temel hakların güvence altında olması</a:t>
            </a:r>
          </a:p>
          <a:p>
            <a:pPr>
              <a:buNone/>
            </a:pPr>
            <a:r>
              <a:rPr lang="tr-TR" sz="2800" dirty="0" smtClean="0"/>
              <a:t>		</a:t>
            </a:r>
          </a:p>
          <a:p>
            <a:pPr>
              <a:buNone/>
            </a:pPr>
            <a:endParaRPr lang="tr-TR"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l"/>
            <a:r>
              <a:rPr lang="tr-TR" sz="3200" b="1" dirty="0" smtClean="0">
                <a:solidFill>
                  <a:srgbClr val="FF0000"/>
                </a:solidFill>
              </a:rPr>
              <a:t>KPSS LİSANS (2010)</a:t>
            </a:r>
            <a:endParaRPr lang="tr-TR" sz="3200" b="1" dirty="0">
              <a:solidFill>
                <a:srgbClr val="FF0000"/>
              </a:solidFill>
            </a:endParaRPr>
          </a:p>
        </p:txBody>
      </p:sp>
      <p:sp>
        <p:nvSpPr>
          <p:cNvPr id="3" name="2 İçerik Yer Tutucusu"/>
          <p:cNvSpPr>
            <a:spLocks noGrp="1"/>
          </p:cNvSpPr>
          <p:nvPr>
            <p:ph idx="1"/>
          </p:nvPr>
        </p:nvSpPr>
        <p:spPr/>
        <p:txBody>
          <a:bodyPr>
            <a:normAutofit/>
          </a:bodyPr>
          <a:lstStyle/>
          <a:p>
            <a:pPr>
              <a:buNone/>
            </a:pPr>
            <a:r>
              <a:rPr lang="tr-TR" b="1" dirty="0" smtClean="0"/>
              <a:t>	1982 </a:t>
            </a:r>
            <a:r>
              <a:rPr lang="tr-TR" b="1" dirty="0"/>
              <a:t>Anayasası’na göre, </a:t>
            </a:r>
            <a:r>
              <a:rPr lang="tr-TR" b="1" dirty="0" smtClean="0"/>
              <a:t>aşağıdakilerden</a:t>
            </a:r>
          </a:p>
          <a:p>
            <a:pPr>
              <a:buNone/>
            </a:pPr>
            <a:r>
              <a:rPr lang="tr-TR" b="1" dirty="0" smtClean="0"/>
              <a:t>hangisi Anayasa </a:t>
            </a:r>
            <a:r>
              <a:rPr lang="tr-TR" b="1" dirty="0"/>
              <a:t>metnine dâhil </a:t>
            </a:r>
            <a:r>
              <a:rPr lang="tr-TR" b="1" u="sng" dirty="0"/>
              <a:t>değildir</a:t>
            </a:r>
            <a:r>
              <a:rPr lang="tr-TR" b="1" dirty="0"/>
              <a:t>?</a:t>
            </a:r>
          </a:p>
          <a:p>
            <a:pPr>
              <a:buNone/>
            </a:pPr>
            <a:r>
              <a:rPr lang="tr-TR" dirty="0"/>
              <a:t>A) Başlangıç kısmı</a:t>
            </a:r>
          </a:p>
          <a:p>
            <a:pPr>
              <a:buNone/>
            </a:pPr>
            <a:r>
              <a:rPr lang="tr-TR" dirty="0"/>
              <a:t>B) Anayasa’nın ilk dört maddesi</a:t>
            </a:r>
          </a:p>
          <a:p>
            <a:pPr>
              <a:buNone/>
            </a:pPr>
            <a:r>
              <a:rPr lang="tr-TR" dirty="0"/>
              <a:t>C) Anayasa’nın geçici maddeleri</a:t>
            </a:r>
          </a:p>
          <a:p>
            <a:pPr>
              <a:buNone/>
            </a:pPr>
            <a:r>
              <a:rPr lang="tr-TR" dirty="0"/>
              <a:t>D) Anayasa’da bulunan madde kenar başlıkları</a:t>
            </a:r>
          </a:p>
          <a:p>
            <a:pPr>
              <a:buNone/>
            </a:pPr>
            <a:r>
              <a:rPr lang="tr-TR" dirty="0"/>
              <a:t>E) Anayasa’nın 175. maddesi</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l"/>
            <a:r>
              <a:rPr lang="tr-TR" sz="3200" b="1" dirty="0" smtClean="0">
                <a:solidFill>
                  <a:srgbClr val="FF0000"/>
                </a:solidFill>
              </a:rPr>
              <a:t>KPSS LİSANS (2010)</a:t>
            </a:r>
            <a:endParaRPr lang="tr-TR" sz="3200" b="1" dirty="0">
              <a:solidFill>
                <a:srgbClr val="FF0000"/>
              </a:solidFill>
            </a:endParaRPr>
          </a:p>
        </p:txBody>
      </p:sp>
      <p:sp>
        <p:nvSpPr>
          <p:cNvPr id="3" name="2 İçerik Yer Tutucusu"/>
          <p:cNvSpPr>
            <a:spLocks noGrp="1"/>
          </p:cNvSpPr>
          <p:nvPr>
            <p:ph idx="1"/>
          </p:nvPr>
        </p:nvSpPr>
        <p:spPr/>
        <p:txBody>
          <a:bodyPr>
            <a:normAutofit/>
          </a:bodyPr>
          <a:lstStyle/>
          <a:p>
            <a:pPr>
              <a:buNone/>
            </a:pPr>
            <a:r>
              <a:rPr lang="tr-TR" b="1" dirty="0" smtClean="0"/>
              <a:t>	1982 </a:t>
            </a:r>
            <a:r>
              <a:rPr lang="tr-TR" b="1" dirty="0"/>
              <a:t>Anayasası’na göre, </a:t>
            </a:r>
            <a:r>
              <a:rPr lang="tr-TR" b="1" dirty="0" smtClean="0"/>
              <a:t>aşağıdakilerden</a:t>
            </a:r>
          </a:p>
          <a:p>
            <a:pPr>
              <a:buNone/>
            </a:pPr>
            <a:r>
              <a:rPr lang="tr-TR" b="1" dirty="0" smtClean="0"/>
              <a:t>hangisi Anayasa </a:t>
            </a:r>
            <a:r>
              <a:rPr lang="tr-TR" b="1" dirty="0"/>
              <a:t>metnine dâhil </a:t>
            </a:r>
            <a:r>
              <a:rPr lang="tr-TR" b="1" u="sng" dirty="0"/>
              <a:t>değildir</a:t>
            </a:r>
            <a:r>
              <a:rPr lang="tr-TR" b="1" dirty="0"/>
              <a:t>?</a:t>
            </a:r>
          </a:p>
          <a:p>
            <a:pPr>
              <a:buNone/>
            </a:pPr>
            <a:r>
              <a:rPr lang="tr-TR" dirty="0"/>
              <a:t>A) Başlangıç kısmı</a:t>
            </a:r>
          </a:p>
          <a:p>
            <a:pPr>
              <a:buNone/>
            </a:pPr>
            <a:r>
              <a:rPr lang="tr-TR" dirty="0"/>
              <a:t>B) Anayasa’nın ilk dört maddesi</a:t>
            </a:r>
          </a:p>
          <a:p>
            <a:pPr>
              <a:buNone/>
            </a:pPr>
            <a:r>
              <a:rPr lang="tr-TR" dirty="0"/>
              <a:t>C) Anayasa’nın geçici maddeleri</a:t>
            </a:r>
          </a:p>
          <a:p>
            <a:pPr>
              <a:buNone/>
            </a:pPr>
            <a:r>
              <a:rPr lang="tr-TR" dirty="0">
                <a:solidFill>
                  <a:srgbClr val="FF0000"/>
                </a:solidFill>
              </a:rPr>
              <a:t>D) Anayasa’da bulunan madde kenar başlıkları</a:t>
            </a:r>
          </a:p>
          <a:p>
            <a:pPr>
              <a:buNone/>
            </a:pPr>
            <a:r>
              <a:rPr lang="tr-TR" dirty="0"/>
              <a:t>E) Anayasa’nın 175. maddesi</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ÖNLİSANS (2006)</a:t>
            </a:r>
            <a:endParaRPr lang="tr-TR" dirty="0"/>
          </a:p>
        </p:txBody>
      </p:sp>
      <p:sp>
        <p:nvSpPr>
          <p:cNvPr id="3" name="2 İçerik Yer Tutucusu"/>
          <p:cNvSpPr>
            <a:spLocks noGrp="1"/>
          </p:cNvSpPr>
          <p:nvPr>
            <p:ph idx="1"/>
          </p:nvPr>
        </p:nvSpPr>
        <p:spPr/>
        <p:txBody>
          <a:bodyPr>
            <a:normAutofit lnSpcReduction="10000"/>
          </a:bodyPr>
          <a:lstStyle/>
          <a:p>
            <a:pPr>
              <a:buNone/>
            </a:pPr>
            <a:r>
              <a:rPr lang="tr-TR" b="1" dirty="0" smtClean="0"/>
              <a:t>	Aşağıdakilerden hangisi, Anayasa’nın 2.</a:t>
            </a:r>
          </a:p>
          <a:p>
            <a:pPr>
              <a:buNone/>
            </a:pPr>
            <a:r>
              <a:rPr lang="tr-TR" b="1" dirty="0" smtClean="0"/>
              <a:t>maddesinde sayılan cumhuriyetin nitelikleri</a:t>
            </a:r>
          </a:p>
          <a:p>
            <a:pPr>
              <a:buNone/>
            </a:pPr>
            <a:r>
              <a:rPr lang="tr-TR" b="1" dirty="0" smtClean="0"/>
              <a:t>arasında </a:t>
            </a:r>
            <a:r>
              <a:rPr lang="tr-TR" b="1" u="sng" dirty="0" smtClean="0"/>
              <a:t>yer almaz</a:t>
            </a:r>
            <a:r>
              <a:rPr lang="tr-TR" b="1" dirty="0" smtClean="0"/>
              <a:t>?</a:t>
            </a:r>
            <a:endParaRPr lang="tr-TR" dirty="0" smtClean="0"/>
          </a:p>
          <a:p>
            <a:pPr>
              <a:buNone/>
            </a:pPr>
            <a:r>
              <a:rPr lang="tr-TR" dirty="0" smtClean="0"/>
              <a:t>A) İnsan haklarına saygılı</a:t>
            </a:r>
          </a:p>
          <a:p>
            <a:pPr>
              <a:buNone/>
            </a:pPr>
            <a:r>
              <a:rPr lang="tr-TR" dirty="0" smtClean="0"/>
              <a:t>B) Demokratik</a:t>
            </a:r>
          </a:p>
          <a:p>
            <a:pPr>
              <a:buNone/>
            </a:pPr>
            <a:r>
              <a:rPr lang="tr-TR" dirty="0" smtClean="0"/>
              <a:t>C) Laik</a:t>
            </a:r>
          </a:p>
          <a:p>
            <a:pPr>
              <a:buNone/>
            </a:pPr>
            <a:r>
              <a:rPr lang="tr-TR" dirty="0" smtClean="0"/>
              <a:t>D) Sosyal</a:t>
            </a:r>
          </a:p>
          <a:p>
            <a:pPr>
              <a:buNone/>
            </a:pPr>
            <a:r>
              <a:rPr lang="tr-TR" dirty="0" smtClean="0"/>
              <a:t>E) Halkçı</a:t>
            </a:r>
          </a:p>
          <a:p>
            <a:pPr>
              <a:buNone/>
            </a:pP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ÖNLİSANS (2006)</a:t>
            </a:r>
            <a:endParaRPr lang="tr-TR" dirty="0"/>
          </a:p>
        </p:txBody>
      </p:sp>
      <p:sp>
        <p:nvSpPr>
          <p:cNvPr id="3" name="2 İçerik Yer Tutucusu"/>
          <p:cNvSpPr>
            <a:spLocks noGrp="1"/>
          </p:cNvSpPr>
          <p:nvPr>
            <p:ph idx="1"/>
          </p:nvPr>
        </p:nvSpPr>
        <p:spPr/>
        <p:txBody>
          <a:bodyPr>
            <a:normAutofit lnSpcReduction="10000"/>
          </a:bodyPr>
          <a:lstStyle/>
          <a:p>
            <a:pPr>
              <a:buNone/>
            </a:pPr>
            <a:r>
              <a:rPr lang="tr-TR" b="1" dirty="0" smtClean="0"/>
              <a:t>	Aşağıdakilerden hangisi, Anayasa’nın 2.</a:t>
            </a:r>
          </a:p>
          <a:p>
            <a:pPr>
              <a:buNone/>
            </a:pPr>
            <a:r>
              <a:rPr lang="tr-TR" b="1" dirty="0" smtClean="0"/>
              <a:t>maddesinde sayılan cumhuriyetin nitelikleri</a:t>
            </a:r>
          </a:p>
          <a:p>
            <a:pPr>
              <a:buNone/>
            </a:pPr>
            <a:r>
              <a:rPr lang="tr-TR" b="1" dirty="0" smtClean="0"/>
              <a:t>arasında </a:t>
            </a:r>
            <a:r>
              <a:rPr lang="tr-TR" b="1" u="sng" dirty="0" smtClean="0"/>
              <a:t>yer almaz</a:t>
            </a:r>
            <a:r>
              <a:rPr lang="tr-TR" b="1" dirty="0" smtClean="0"/>
              <a:t>?</a:t>
            </a:r>
            <a:endParaRPr lang="tr-TR" dirty="0" smtClean="0"/>
          </a:p>
          <a:p>
            <a:pPr>
              <a:buNone/>
            </a:pPr>
            <a:r>
              <a:rPr lang="tr-TR" dirty="0" smtClean="0"/>
              <a:t>A) İnsan haklarına saygılı</a:t>
            </a:r>
          </a:p>
          <a:p>
            <a:pPr>
              <a:buNone/>
            </a:pPr>
            <a:r>
              <a:rPr lang="tr-TR" dirty="0" smtClean="0"/>
              <a:t>B) Demokratik</a:t>
            </a:r>
          </a:p>
          <a:p>
            <a:pPr>
              <a:buNone/>
            </a:pPr>
            <a:r>
              <a:rPr lang="tr-TR" dirty="0" smtClean="0"/>
              <a:t>C) Laik</a:t>
            </a:r>
          </a:p>
          <a:p>
            <a:pPr>
              <a:buNone/>
            </a:pPr>
            <a:r>
              <a:rPr lang="tr-TR" dirty="0" smtClean="0"/>
              <a:t>D) Sosyal</a:t>
            </a:r>
          </a:p>
          <a:p>
            <a:pPr>
              <a:buNone/>
            </a:pPr>
            <a:r>
              <a:rPr lang="tr-TR" dirty="0" smtClean="0">
                <a:solidFill>
                  <a:srgbClr val="FF0000"/>
                </a:solidFill>
              </a:rPr>
              <a:t>E) Halkçı</a:t>
            </a:r>
          </a:p>
          <a:p>
            <a:pPr>
              <a:buNone/>
            </a:pP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ÖNLİSANS (2010)</a:t>
            </a:r>
            <a:endParaRPr lang="tr-TR" dirty="0"/>
          </a:p>
        </p:txBody>
      </p:sp>
      <p:sp>
        <p:nvSpPr>
          <p:cNvPr id="3" name="2 İçerik Yer Tutucusu"/>
          <p:cNvSpPr>
            <a:spLocks noGrp="1"/>
          </p:cNvSpPr>
          <p:nvPr>
            <p:ph idx="1"/>
          </p:nvPr>
        </p:nvSpPr>
        <p:spPr/>
        <p:txBody>
          <a:bodyPr>
            <a:normAutofit fontScale="85000" lnSpcReduction="20000"/>
          </a:bodyPr>
          <a:lstStyle/>
          <a:p>
            <a:pPr>
              <a:buNone/>
            </a:pPr>
            <a:r>
              <a:rPr lang="tr-TR" b="1" dirty="0" smtClean="0"/>
              <a:t>	Aşağıdakilerden hangisi 1982 Anayasası’nda</a:t>
            </a:r>
          </a:p>
          <a:p>
            <a:pPr>
              <a:buNone/>
            </a:pPr>
            <a:r>
              <a:rPr lang="tr-TR" b="1" dirty="0" smtClean="0"/>
              <a:t>değiştirilemez ve değiştirilmesi teklif edilemez</a:t>
            </a:r>
          </a:p>
          <a:p>
            <a:pPr>
              <a:buNone/>
            </a:pPr>
            <a:r>
              <a:rPr lang="tr-TR" b="1" dirty="0" smtClean="0"/>
              <a:t>hükümler arasında </a:t>
            </a:r>
            <a:r>
              <a:rPr lang="tr-TR" b="1" u="sng" dirty="0" smtClean="0"/>
              <a:t>yer almaz</a:t>
            </a:r>
            <a:r>
              <a:rPr lang="tr-TR" b="1" dirty="0" smtClean="0"/>
              <a:t>?</a:t>
            </a:r>
            <a:endParaRPr lang="tr-TR" dirty="0" smtClean="0"/>
          </a:p>
          <a:p>
            <a:pPr>
              <a:buNone/>
            </a:pPr>
            <a:r>
              <a:rPr lang="tr-TR" dirty="0" smtClean="0"/>
              <a:t>A) Türkiye Devleti’nin başkenti Ankara’dır</a:t>
            </a:r>
          </a:p>
          <a:p>
            <a:pPr>
              <a:buNone/>
            </a:pPr>
            <a:r>
              <a:rPr lang="tr-TR" dirty="0" smtClean="0"/>
              <a:t>B) Yasama yetkisi Türk Milleti adına Türkiye Büyük</a:t>
            </a:r>
          </a:p>
          <a:p>
            <a:pPr>
              <a:buNone/>
            </a:pPr>
            <a:r>
              <a:rPr lang="tr-TR" dirty="0" smtClean="0"/>
              <a:t>Millet Meclisi’nindir.</a:t>
            </a:r>
          </a:p>
          <a:p>
            <a:pPr>
              <a:buNone/>
            </a:pPr>
            <a:r>
              <a:rPr lang="tr-TR" dirty="0" smtClean="0"/>
              <a:t>C) Türkiye Devleti’nin milli marşı İstiklal Marşı’dır</a:t>
            </a:r>
          </a:p>
          <a:p>
            <a:pPr>
              <a:buNone/>
            </a:pPr>
            <a:r>
              <a:rPr lang="tr-TR" dirty="0" smtClean="0"/>
              <a:t>D) Türkiye Cumhuriyeti insan haklarına saygılıdır.</a:t>
            </a:r>
          </a:p>
          <a:p>
            <a:pPr>
              <a:buNone/>
            </a:pPr>
            <a:r>
              <a:rPr lang="tr-TR" dirty="0" smtClean="0"/>
              <a:t>E) Türkiye Cumhuriyeti Atatürk milliyetçiliğine</a:t>
            </a:r>
          </a:p>
          <a:p>
            <a:pPr>
              <a:buNone/>
            </a:pPr>
            <a:r>
              <a:rPr lang="tr-TR" dirty="0" smtClean="0"/>
              <a:t>bağlıdır.</a:t>
            </a:r>
          </a:p>
          <a:p>
            <a:pPr>
              <a:buNone/>
            </a:pPr>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ÖNLİSANS (2010)</a:t>
            </a:r>
            <a:endParaRPr lang="tr-TR" dirty="0"/>
          </a:p>
        </p:txBody>
      </p:sp>
      <p:sp>
        <p:nvSpPr>
          <p:cNvPr id="3" name="2 İçerik Yer Tutucusu"/>
          <p:cNvSpPr>
            <a:spLocks noGrp="1"/>
          </p:cNvSpPr>
          <p:nvPr>
            <p:ph idx="1"/>
          </p:nvPr>
        </p:nvSpPr>
        <p:spPr/>
        <p:txBody>
          <a:bodyPr>
            <a:normAutofit fontScale="85000" lnSpcReduction="20000"/>
          </a:bodyPr>
          <a:lstStyle/>
          <a:p>
            <a:pPr>
              <a:buNone/>
            </a:pPr>
            <a:r>
              <a:rPr lang="tr-TR" b="1" dirty="0" smtClean="0"/>
              <a:t>	Aşağıdakilerden hangisi 1982 Anayasası’nda</a:t>
            </a:r>
          </a:p>
          <a:p>
            <a:pPr>
              <a:buNone/>
            </a:pPr>
            <a:r>
              <a:rPr lang="tr-TR" b="1" dirty="0" smtClean="0"/>
              <a:t>değiştirilemez ve değiştirilmesi teklif edilemez</a:t>
            </a:r>
          </a:p>
          <a:p>
            <a:pPr>
              <a:buNone/>
            </a:pPr>
            <a:r>
              <a:rPr lang="tr-TR" b="1" dirty="0" smtClean="0"/>
              <a:t>hükümler arasında </a:t>
            </a:r>
            <a:r>
              <a:rPr lang="tr-TR" b="1" u="sng" dirty="0" smtClean="0"/>
              <a:t>yer almaz</a:t>
            </a:r>
            <a:r>
              <a:rPr lang="tr-TR" b="1" dirty="0" smtClean="0"/>
              <a:t>?</a:t>
            </a:r>
            <a:endParaRPr lang="tr-TR" dirty="0" smtClean="0"/>
          </a:p>
          <a:p>
            <a:pPr>
              <a:buNone/>
            </a:pPr>
            <a:r>
              <a:rPr lang="tr-TR" dirty="0" smtClean="0"/>
              <a:t>A) Türkiye Devleti’nin başkenti Ankara’dır</a:t>
            </a:r>
          </a:p>
          <a:p>
            <a:pPr>
              <a:buNone/>
            </a:pPr>
            <a:r>
              <a:rPr lang="tr-TR" dirty="0" smtClean="0">
                <a:solidFill>
                  <a:srgbClr val="FF0000"/>
                </a:solidFill>
              </a:rPr>
              <a:t>B) Yasama yetkisi Türk Milleti adına Türkiye Büyük</a:t>
            </a:r>
          </a:p>
          <a:p>
            <a:pPr>
              <a:buNone/>
            </a:pPr>
            <a:r>
              <a:rPr lang="tr-TR" dirty="0" smtClean="0">
                <a:solidFill>
                  <a:srgbClr val="FF0000"/>
                </a:solidFill>
              </a:rPr>
              <a:t>Millet Meclisi’nindir.</a:t>
            </a:r>
          </a:p>
          <a:p>
            <a:pPr>
              <a:buNone/>
            </a:pPr>
            <a:r>
              <a:rPr lang="tr-TR" dirty="0" smtClean="0"/>
              <a:t>C) Türkiye Devleti’nin milli marşı İstiklal Marşı’dır</a:t>
            </a:r>
          </a:p>
          <a:p>
            <a:pPr>
              <a:buNone/>
            </a:pPr>
            <a:r>
              <a:rPr lang="tr-TR" dirty="0" smtClean="0"/>
              <a:t>D) Türkiye Cumhuriyeti insan haklarına saygılıdır.</a:t>
            </a:r>
          </a:p>
          <a:p>
            <a:pPr>
              <a:buNone/>
            </a:pPr>
            <a:r>
              <a:rPr lang="tr-TR" dirty="0" smtClean="0"/>
              <a:t>E) Türkiye Cumhuriyeti Atatürk milliyetçiliğine</a:t>
            </a:r>
          </a:p>
          <a:p>
            <a:pPr>
              <a:buNone/>
            </a:pPr>
            <a:r>
              <a:rPr lang="tr-TR" dirty="0" smtClean="0"/>
              <a:t>bağlıdır.</a:t>
            </a:r>
          </a:p>
          <a:p>
            <a:pPr>
              <a:buNone/>
            </a:pPr>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LİSANS (2013)</a:t>
            </a:r>
            <a:endParaRPr lang="tr-TR" dirty="0"/>
          </a:p>
        </p:txBody>
      </p:sp>
      <p:sp>
        <p:nvSpPr>
          <p:cNvPr id="3" name="2 İçerik Yer Tutucusu"/>
          <p:cNvSpPr>
            <a:spLocks noGrp="1"/>
          </p:cNvSpPr>
          <p:nvPr>
            <p:ph idx="1"/>
          </p:nvPr>
        </p:nvSpPr>
        <p:spPr/>
        <p:txBody>
          <a:bodyPr>
            <a:normAutofit lnSpcReduction="10000"/>
          </a:bodyPr>
          <a:lstStyle/>
          <a:p>
            <a:pPr>
              <a:buNone/>
            </a:pPr>
            <a:r>
              <a:rPr lang="tr-TR" b="1" dirty="0" smtClean="0"/>
              <a:t>	Aşağıdakilerden hangisi, devletin temel</a:t>
            </a:r>
          </a:p>
          <a:p>
            <a:pPr>
              <a:buNone/>
            </a:pPr>
            <a:r>
              <a:rPr lang="tr-TR" b="1" dirty="0" smtClean="0"/>
              <a:t>görevlerinden biri </a:t>
            </a:r>
            <a:r>
              <a:rPr lang="tr-TR" b="1" u="sng" dirty="0" smtClean="0"/>
              <a:t>değildir</a:t>
            </a:r>
            <a:r>
              <a:rPr lang="tr-TR" b="1" dirty="0" smtClean="0"/>
              <a:t>?</a:t>
            </a:r>
            <a:endParaRPr lang="tr-TR" dirty="0" smtClean="0"/>
          </a:p>
          <a:p>
            <a:pPr>
              <a:buNone/>
            </a:pPr>
            <a:r>
              <a:rPr lang="tr-TR" dirty="0" smtClean="0"/>
              <a:t>A) Toplumda barışı sağlamak</a:t>
            </a:r>
          </a:p>
          <a:p>
            <a:pPr>
              <a:buNone/>
            </a:pPr>
            <a:r>
              <a:rPr lang="tr-TR" dirty="0" smtClean="0"/>
              <a:t>B) Toplumda mutlak eşitliği sağlamak</a:t>
            </a:r>
          </a:p>
          <a:p>
            <a:pPr>
              <a:buNone/>
            </a:pPr>
            <a:r>
              <a:rPr lang="tr-TR" dirty="0" smtClean="0"/>
              <a:t>C) Toplumda hukuki güvenliği sağlamak</a:t>
            </a:r>
          </a:p>
          <a:p>
            <a:pPr>
              <a:buNone/>
            </a:pPr>
            <a:r>
              <a:rPr lang="tr-TR" dirty="0" smtClean="0"/>
              <a:t>D) Toplumda adaleti sağlamak</a:t>
            </a:r>
          </a:p>
          <a:p>
            <a:pPr>
              <a:buNone/>
            </a:pPr>
            <a:r>
              <a:rPr lang="tr-TR" dirty="0" smtClean="0"/>
              <a:t>E) Toplumda yeni oluşum ve gelişimlere cevap</a:t>
            </a:r>
          </a:p>
          <a:p>
            <a:pPr>
              <a:buNone/>
            </a:pPr>
            <a:r>
              <a:rPr lang="tr-TR" dirty="0" smtClean="0"/>
              <a:t>vermek</a:t>
            </a:r>
          </a:p>
          <a:p>
            <a:pPr>
              <a:buNone/>
            </a:pP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LİSANS (2013)</a:t>
            </a:r>
            <a:endParaRPr lang="tr-TR" dirty="0"/>
          </a:p>
        </p:txBody>
      </p:sp>
      <p:sp>
        <p:nvSpPr>
          <p:cNvPr id="3" name="2 İçerik Yer Tutucusu"/>
          <p:cNvSpPr>
            <a:spLocks noGrp="1"/>
          </p:cNvSpPr>
          <p:nvPr>
            <p:ph idx="1"/>
          </p:nvPr>
        </p:nvSpPr>
        <p:spPr/>
        <p:txBody>
          <a:bodyPr>
            <a:normAutofit lnSpcReduction="10000"/>
          </a:bodyPr>
          <a:lstStyle/>
          <a:p>
            <a:pPr>
              <a:buNone/>
            </a:pPr>
            <a:r>
              <a:rPr lang="tr-TR" b="1" dirty="0" smtClean="0"/>
              <a:t>	Aşağıdakilerden hangisi, devletin temel</a:t>
            </a:r>
          </a:p>
          <a:p>
            <a:pPr>
              <a:buNone/>
            </a:pPr>
            <a:r>
              <a:rPr lang="tr-TR" b="1" dirty="0" smtClean="0"/>
              <a:t>görevlerinden biri </a:t>
            </a:r>
            <a:r>
              <a:rPr lang="tr-TR" b="1" u="sng" dirty="0" smtClean="0"/>
              <a:t>değildir</a:t>
            </a:r>
            <a:r>
              <a:rPr lang="tr-TR" b="1" dirty="0" smtClean="0"/>
              <a:t>?</a:t>
            </a:r>
            <a:endParaRPr lang="tr-TR" dirty="0" smtClean="0"/>
          </a:p>
          <a:p>
            <a:pPr>
              <a:buNone/>
            </a:pPr>
            <a:r>
              <a:rPr lang="tr-TR" dirty="0" smtClean="0"/>
              <a:t>A) Toplumda barışı sağlamak</a:t>
            </a:r>
          </a:p>
          <a:p>
            <a:pPr>
              <a:buNone/>
            </a:pPr>
            <a:r>
              <a:rPr lang="tr-TR" dirty="0" smtClean="0">
                <a:solidFill>
                  <a:srgbClr val="FF0000"/>
                </a:solidFill>
              </a:rPr>
              <a:t>B) Toplumda mutlak eşitliği sağlamak</a:t>
            </a:r>
          </a:p>
          <a:p>
            <a:pPr>
              <a:buNone/>
            </a:pPr>
            <a:r>
              <a:rPr lang="tr-TR" dirty="0" smtClean="0"/>
              <a:t>C) Toplumda hukuki güvenliği sağlamak</a:t>
            </a:r>
          </a:p>
          <a:p>
            <a:pPr>
              <a:buNone/>
            </a:pPr>
            <a:r>
              <a:rPr lang="tr-TR" dirty="0" smtClean="0"/>
              <a:t>D) Toplumda adaleti sağlamak</a:t>
            </a:r>
          </a:p>
          <a:p>
            <a:pPr>
              <a:buNone/>
            </a:pPr>
            <a:r>
              <a:rPr lang="tr-TR" dirty="0" smtClean="0"/>
              <a:t>E) Toplumda yeni oluşum ve gelişimlere cevap</a:t>
            </a:r>
          </a:p>
          <a:p>
            <a:pPr>
              <a:buNone/>
            </a:pPr>
            <a:r>
              <a:rPr lang="tr-TR" dirty="0" smtClean="0"/>
              <a:t>vermek</a:t>
            </a:r>
          </a:p>
          <a:p>
            <a:pPr>
              <a:buNone/>
            </a:pPr>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LİSANS (2019)</a:t>
            </a:r>
            <a:endParaRPr lang="tr-TR" dirty="0"/>
          </a:p>
        </p:txBody>
      </p:sp>
      <p:sp>
        <p:nvSpPr>
          <p:cNvPr id="3" name="2 İçerik Yer Tutucusu"/>
          <p:cNvSpPr>
            <a:spLocks noGrp="1"/>
          </p:cNvSpPr>
          <p:nvPr>
            <p:ph idx="1"/>
          </p:nvPr>
        </p:nvSpPr>
        <p:spPr>
          <a:xfrm>
            <a:off x="457200" y="1340768"/>
            <a:ext cx="8229600" cy="4785395"/>
          </a:xfrm>
        </p:spPr>
        <p:txBody>
          <a:bodyPr>
            <a:normAutofit fontScale="85000" lnSpcReduction="10000"/>
          </a:bodyPr>
          <a:lstStyle/>
          <a:p>
            <a:pPr>
              <a:buNone/>
            </a:pPr>
            <a:r>
              <a:rPr lang="tr-TR" b="1" dirty="0" smtClean="0"/>
              <a:t>	1982 Anayasası’na göre Türk vatandaşlığıyla ilgili</a:t>
            </a:r>
          </a:p>
          <a:p>
            <a:pPr>
              <a:buNone/>
            </a:pPr>
            <a:r>
              <a:rPr lang="tr-TR" b="1" dirty="0" smtClean="0"/>
              <a:t>aşağıdaki ifadelerden hangisi </a:t>
            </a:r>
            <a:r>
              <a:rPr lang="tr-TR" b="1" u="sng" dirty="0" smtClean="0"/>
              <a:t>yanlıştır</a:t>
            </a:r>
            <a:r>
              <a:rPr lang="tr-TR" b="1" dirty="0" smtClean="0"/>
              <a:t>?</a:t>
            </a:r>
            <a:endParaRPr lang="tr-TR" dirty="0" smtClean="0"/>
          </a:p>
          <a:p>
            <a:pPr marL="514350" indent="-514350">
              <a:buNone/>
            </a:pPr>
            <a:r>
              <a:rPr lang="tr-TR" dirty="0" smtClean="0"/>
              <a:t>A) Türk ananın çocuğu Türk’tür.                                                                    </a:t>
            </a:r>
          </a:p>
          <a:p>
            <a:pPr marL="514350" indent="-514350">
              <a:buNone/>
            </a:pPr>
            <a:r>
              <a:rPr lang="tr-TR" dirty="0" smtClean="0"/>
              <a:t>B) Türk babanın çocuğu Türk’tür. </a:t>
            </a:r>
          </a:p>
          <a:p>
            <a:pPr marL="514350" indent="-514350">
              <a:buNone/>
            </a:pPr>
            <a:r>
              <a:rPr lang="tr-TR" dirty="0" smtClean="0"/>
              <a:t>C) Hiçbir Türk vatana bağlılıkla bağdaşmayan bir eylemde</a:t>
            </a:r>
          </a:p>
          <a:p>
            <a:pPr marL="514350" indent="-514350">
              <a:buNone/>
            </a:pPr>
            <a:r>
              <a:rPr lang="tr-TR" dirty="0" smtClean="0"/>
              <a:t>bulunmadıkça vatandaşlıktan çıkarılamaz. </a:t>
            </a:r>
          </a:p>
          <a:p>
            <a:pPr marL="514350" indent="-514350">
              <a:buNone/>
            </a:pPr>
            <a:r>
              <a:rPr lang="tr-TR" dirty="0" smtClean="0"/>
              <a:t>D) Vatandaşlıktan çıkarma ile ilgili karar ve işlemlere karşı</a:t>
            </a:r>
          </a:p>
          <a:p>
            <a:pPr marL="514350" indent="-514350">
              <a:buNone/>
            </a:pPr>
            <a:r>
              <a:rPr lang="tr-TR" dirty="0" smtClean="0"/>
              <a:t>yargı yolu kapalıdır.</a:t>
            </a:r>
          </a:p>
          <a:p>
            <a:pPr>
              <a:buNone/>
            </a:pPr>
            <a:r>
              <a:rPr lang="tr-TR" dirty="0" smtClean="0"/>
              <a:t>E) Vatandaşlık, kanunun gösterdiği şartlarla kazanılır ve</a:t>
            </a:r>
          </a:p>
          <a:p>
            <a:pPr>
              <a:buNone/>
            </a:pPr>
            <a:r>
              <a:rPr lang="tr-TR" dirty="0" smtClean="0"/>
              <a:t>ancak kanunda belirtilen durumlarda kaybedilir.   </a:t>
            </a:r>
          </a:p>
          <a:p>
            <a:pPr marL="514350" indent="-514350">
              <a:buNone/>
            </a:pPr>
            <a:endParaRPr lang="tr-TR"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0000"/>
                </a:solidFill>
              </a:rPr>
              <a:t>BÖLÜMLERİ</a:t>
            </a:r>
            <a:endParaRPr lang="tr-TR" dirty="0"/>
          </a:p>
        </p:txBody>
      </p:sp>
      <p:sp>
        <p:nvSpPr>
          <p:cNvPr id="3" name="2 İçerik Yer Tutucusu"/>
          <p:cNvSpPr>
            <a:spLocks noGrp="1"/>
          </p:cNvSpPr>
          <p:nvPr>
            <p:ph idx="1"/>
          </p:nvPr>
        </p:nvSpPr>
        <p:spPr/>
        <p:txBody>
          <a:bodyPr>
            <a:normAutofit lnSpcReduction="10000"/>
          </a:bodyPr>
          <a:lstStyle/>
          <a:p>
            <a:r>
              <a:rPr lang="tr-TR" b="1" dirty="0" smtClean="0"/>
              <a:t>Başlangıç</a:t>
            </a:r>
          </a:p>
          <a:p>
            <a:r>
              <a:rPr lang="tr-TR" dirty="0" smtClean="0"/>
              <a:t>Birinci Kısım - </a:t>
            </a:r>
            <a:r>
              <a:rPr lang="tr-TR" b="1" dirty="0" smtClean="0"/>
              <a:t>Genel Esaslar</a:t>
            </a:r>
          </a:p>
          <a:p>
            <a:r>
              <a:rPr lang="tr-TR" dirty="0" smtClean="0"/>
              <a:t>İkinci Kısım - </a:t>
            </a:r>
            <a:r>
              <a:rPr lang="tr-TR" b="1" dirty="0" smtClean="0"/>
              <a:t>Temel Hak ve Ödevler</a:t>
            </a:r>
          </a:p>
          <a:p>
            <a:r>
              <a:rPr lang="tr-TR" dirty="0" smtClean="0"/>
              <a:t>Üçüncü Kısım - </a:t>
            </a:r>
            <a:r>
              <a:rPr lang="tr-TR" b="1" dirty="0" smtClean="0"/>
              <a:t>Cumhuriyetin Temel Organları</a:t>
            </a:r>
          </a:p>
          <a:p>
            <a:r>
              <a:rPr lang="tr-TR" dirty="0" smtClean="0"/>
              <a:t>Dördüncü Kısım - </a:t>
            </a:r>
            <a:r>
              <a:rPr lang="tr-TR" b="1" dirty="0" smtClean="0"/>
              <a:t>Mali ve Ekonomik Hükümler</a:t>
            </a:r>
          </a:p>
          <a:p>
            <a:r>
              <a:rPr lang="tr-TR" dirty="0" smtClean="0"/>
              <a:t>Beşinci Kısım - </a:t>
            </a:r>
            <a:r>
              <a:rPr lang="tr-TR" b="1" dirty="0" smtClean="0"/>
              <a:t>Çeşitli Hükümler</a:t>
            </a:r>
          </a:p>
          <a:p>
            <a:r>
              <a:rPr lang="tr-TR" dirty="0" smtClean="0"/>
              <a:t>Altıncı Kısım - </a:t>
            </a:r>
            <a:r>
              <a:rPr lang="tr-TR" b="1" dirty="0" smtClean="0"/>
              <a:t>Geçici Hükümler</a:t>
            </a:r>
          </a:p>
          <a:p>
            <a:r>
              <a:rPr lang="tr-TR" dirty="0" smtClean="0"/>
              <a:t>Yedinci Kısım – </a:t>
            </a:r>
            <a:r>
              <a:rPr lang="tr-TR" b="1" dirty="0" smtClean="0"/>
              <a:t>Son Hükümler</a:t>
            </a:r>
            <a:endParaRPr lang="tr-T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LİSANS (2019)</a:t>
            </a:r>
            <a:endParaRPr lang="tr-TR" dirty="0"/>
          </a:p>
        </p:txBody>
      </p:sp>
      <p:sp>
        <p:nvSpPr>
          <p:cNvPr id="3" name="2 İçerik Yer Tutucusu"/>
          <p:cNvSpPr>
            <a:spLocks noGrp="1"/>
          </p:cNvSpPr>
          <p:nvPr>
            <p:ph idx="1"/>
          </p:nvPr>
        </p:nvSpPr>
        <p:spPr>
          <a:xfrm>
            <a:off x="457200" y="1340768"/>
            <a:ext cx="8229600" cy="4785395"/>
          </a:xfrm>
        </p:spPr>
        <p:txBody>
          <a:bodyPr>
            <a:normAutofit fontScale="85000" lnSpcReduction="10000"/>
          </a:bodyPr>
          <a:lstStyle/>
          <a:p>
            <a:pPr>
              <a:buNone/>
            </a:pPr>
            <a:r>
              <a:rPr lang="tr-TR" b="1" dirty="0" smtClean="0"/>
              <a:t>	1982 Anayasası’na göre Türk vatandaşlığıyla ilgili</a:t>
            </a:r>
          </a:p>
          <a:p>
            <a:pPr>
              <a:buNone/>
            </a:pPr>
            <a:r>
              <a:rPr lang="tr-TR" b="1" dirty="0" smtClean="0"/>
              <a:t>aşağıdaki ifadelerden hangisi </a:t>
            </a:r>
            <a:r>
              <a:rPr lang="tr-TR" b="1" u="sng" dirty="0" smtClean="0"/>
              <a:t>yanlıştır</a:t>
            </a:r>
            <a:r>
              <a:rPr lang="tr-TR" b="1" dirty="0" smtClean="0"/>
              <a:t>?</a:t>
            </a:r>
            <a:endParaRPr lang="tr-TR" dirty="0" smtClean="0"/>
          </a:p>
          <a:p>
            <a:pPr marL="514350" indent="-514350">
              <a:buNone/>
            </a:pPr>
            <a:r>
              <a:rPr lang="tr-TR" dirty="0" smtClean="0"/>
              <a:t>A) Türk ananın çocuğu Türk’tür.                                                                    </a:t>
            </a:r>
          </a:p>
          <a:p>
            <a:pPr marL="514350" indent="-514350">
              <a:buNone/>
            </a:pPr>
            <a:r>
              <a:rPr lang="tr-TR" dirty="0" smtClean="0"/>
              <a:t>B) Türk babanın çocuğu Türk’tür. </a:t>
            </a:r>
          </a:p>
          <a:p>
            <a:pPr marL="514350" indent="-514350">
              <a:buNone/>
            </a:pPr>
            <a:r>
              <a:rPr lang="tr-TR" dirty="0" smtClean="0"/>
              <a:t>C) Hiçbir Türk vatana bağlılıkla bağdaşmayan bir eylemde</a:t>
            </a:r>
          </a:p>
          <a:p>
            <a:pPr marL="514350" indent="-514350">
              <a:buNone/>
            </a:pPr>
            <a:r>
              <a:rPr lang="tr-TR" dirty="0" smtClean="0"/>
              <a:t>bulunmadıkça vatandaşlıktan çıkarılamaz. </a:t>
            </a:r>
          </a:p>
          <a:p>
            <a:pPr marL="514350" indent="-514350">
              <a:buNone/>
            </a:pPr>
            <a:r>
              <a:rPr lang="tr-TR" dirty="0" smtClean="0">
                <a:solidFill>
                  <a:srgbClr val="FF0000"/>
                </a:solidFill>
              </a:rPr>
              <a:t>D) Vatandaşlıktan çıkarma ile ilgili karar ve işlemlere karşı</a:t>
            </a:r>
          </a:p>
          <a:p>
            <a:pPr marL="514350" indent="-514350">
              <a:buNone/>
            </a:pPr>
            <a:r>
              <a:rPr lang="tr-TR" dirty="0" smtClean="0">
                <a:solidFill>
                  <a:srgbClr val="FF0000"/>
                </a:solidFill>
              </a:rPr>
              <a:t>yargı yolu kapalıdır.</a:t>
            </a:r>
          </a:p>
          <a:p>
            <a:pPr>
              <a:buNone/>
            </a:pPr>
            <a:r>
              <a:rPr lang="tr-TR" dirty="0" smtClean="0"/>
              <a:t>E) Vatandaşlık, kanunun gösterdiği şartlarla kazanılır ve</a:t>
            </a:r>
          </a:p>
          <a:p>
            <a:pPr>
              <a:buNone/>
            </a:pPr>
            <a:r>
              <a:rPr lang="tr-TR" dirty="0" smtClean="0"/>
              <a:t>ancak kanunda belirtilen durumlarda kaybedilir.   </a:t>
            </a:r>
          </a:p>
          <a:p>
            <a:pPr marL="514350" indent="-514350">
              <a:buNone/>
            </a:pPr>
            <a:endParaRPr lang="tr-TR" dirty="0">
              <a:solidFill>
                <a:srgbClr val="FF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ÖNLİSANS (2012)</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Aşağıdakilerden hangisi, demokrasinin</a:t>
            </a:r>
          </a:p>
          <a:p>
            <a:pPr>
              <a:buNone/>
            </a:pPr>
            <a:r>
              <a:rPr lang="tr-TR" b="1" dirty="0" smtClean="0"/>
              <a:t>olmazsa olmaz unsurlarından biri </a:t>
            </a:r>
            <a:r>
              <a:rPr lang="tr-TR" b="1" u="sng" dirty="0" smtClean="0"/>
              <a:t>değildir</a:t>
            </a:r>
            <a:r>
              <a:rPr lang="tr-TR" b="1" dirty="0" smtClean="0"/>
              <a:t>?</a:t>
            </a:r>
          </a:p>
          <a:p>
            <a:pPr>
              <a:buNone/>
            </a:pPr>
            <a:r>
              <a:rPr lang="tr-TR" dirty="0" smtClean="0"/>
              <a:t>A) </a:t>
            </a:r>
            <a:r>
              <a:rPr lang="tr-TR" dirty="0" err="1" smtClean="0"/>
              <a:t>Üniter</a:t>
            </a:r>
            <a:r>
              <a:rPr lang="tr-TR" dirty="0" smtClean="0"/>
              <a:t> devlet</a:t>
            </a:r>
          </a:p>
          <a:p>
            <a:pPr>
              <a:buNone/>
            </a:pPr>
            <a:r>
              <a:rPr lang="tr-TR" dirty="0" smtClean="0"/>
              <a:t>B) Özgür ve düzenli seçimler</a:t>
            </a:r>
          </a:p>
          <a:p>
            <a:pPr>
              <a:buNone/>
            </a:pPr>
            <a:r>
              <a:rPr lang="tr-TR" dirty="0" smtClean="0"/>
              <a:t>C) Temel hak ve hürriyetler</a:t>
            </a:r>
          </a:p>
          <a:p>
            <a:pPr>
              <a:buNone/>
            </a:pPr>
            <a:r>
              <a:rPr lang="tr-TR" dirty="0" smtClean="0"/>
              <a:t>D) Çok partili siyasal hayat</a:t>
            </a:r>
          </a:p>
          <a:p>
            <a:pPr>
              <a:buNone/>
            </a:pPr>
            <a:r>
              <a:rPr lang="tr-TR" dirty="0" smtClean="0"/>
              <a:t>E) Seçilmişlerin üstünlüğü</a:t>
            </a:r>
          </a:p>
          <a:p>
            <a:endParaRPr lang="tr-TR" dirty="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ÖNLİSANS (2012)</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Aşağıdakilerden hangisi, demokrasinin</a:t>
            </a:r>
          </a:p>
          <a:p>
            <a:pPr>
              <a:buNone/>
            </a:pPr>
            <a:r>
              <a:rPr lang="tr-TR" b="1" dirty="0" smtClean="0"/>
              <a:t>olmazsa olmaz unsurlarından biri </a:t>
            </a:r>
            <a:r>
              <a:rPr lang="tr-TR" b="1" u="sng" dirty="0" smtClean="0"/>
              <a:t>değildir</a:t>
            </a:r>
            <a:r>
              <a:rPr lang="tr-TR" b="1" dirty="0" smtClean="0"/>
              <a:t>?</a:t>
            </a:r>
          </a:p>
          <a:p>
            <a:pPr>
              <a:buNone/>
            </a:pPr>
            <a:r>
              <a:rPr lang="tr-TR" dirty="0" smtClean="0">
                <a:solidFill>
                  <a:srgbClr val="FF0000"/>
                </a:solidFill>
              </a:rPr>
              <a:t>A) </a:t>
            </a:r>
            <a:r>
              <a:rPr lang="tr-TR" dirty="0" err="1" smtClean="0">
                <a:solidFill>
                  <a:srgbClr val="FF0000"/>
                </a:solidFill>
              </a:rPr>
              <a:t>Üniter</a:t>
            </a:r>
            <a:r>
              <a:rPr lang="tr-TR" dirty="0" smtClean="0">
                <a:solidFill>
                  <a:srgbClr val="FF0000"/>
                </a:solidFill>
              </a:rPr>
              <a:t> devlet</a:t>
            </a:r>
          </a:p>
          <a:p>
            <a:pPr>
              <a:buNone/>
            </a:pPr>
            <a:r>
              <a:rPr lang="tr-TR" dirty="0" smtClean="0"/>
              <a:t>B) Özgür ve düzenli seçimler</a:t>
            </a:r>
          </a:p>
          <a:p>
            <a:pPr>
              <a:buNone/>
            </a:pPr>
            <a:r>
              <a:rPr lang="tr-TR" dirty="0" smtClean="0"/>
              <a:t>C) Temel hak ve hürriyetler</a:t>
            </a:r>
          </a:p>
          <a:p>
            <a:pPr>
              <a:buNone/>
            </a:pPr>
            <a:r>
              <a:rPr lang="tr-TR" dirty="0" smtClean="0"/>
              <a:t>D) Çok partili siyasal hayat</a:t>
            </a:r>
          </a:p>
          <a:p>
            <a:pPr>
              <a:buNone/>
            </a:pPr>
            <a:r>
              <a:rPr lang="tr-TR" dirty="0" smtClean="0"/>
              <a:t>E) Seçilmişlerin üstünlüğü</a:t>
            </a:r>
          </a:p>
          <a:p>
            <a:endParaRPr lang="tr-TR"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LİSANS (2007)</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Aşağıdakilerden hangisi Cumhuriyet’in</a:t>
            </a:r>
          </a:p>
          <a:p>
            <a:pPr>
              <a:buNone/>
            </a:pPr>
            <a:r>
              <a:rPr lang="tr-TR" b="1" dirty="0" smtClean="0"/>
              <a:t>niteliklerinden olan sosyal devletin</a:t>
            </a:r>
          </a:p>
          <a:p>
            <a:pPr>
              <a:buNone/>
            </a:pPr>
            <a:r>
              <a:rPr lang="tr-TR" b="1" dirty="0" smtClean="0"/>
              <a:t>amaçlarından biri </a:t>
            </a:r>
            <a:r>
              <a:rPr lang="tr-TR" b="1" u="sng" dirty="0" smtClean="0"/>
              <a:t>değildir</a:t>
            </a:r>
            <a:r>
              <a:rPr lang="tr-TR" b="1" dirty="0" smtClean="0"/>
              <a:t>? </a:t>
            </a:r>
            <a:endParaRPr lang="tr-TR" dirty="0" smtClean="0"/>
          </a:p>
          <a:p>
            <a:pPr>
              <a:buNone/>
            </a:pPr>
            <a:r>
              <a:rPr lang="tr-TR" dirty="0" smtClean="0"/>
              <a:t>A) Çalışma koşullarının iyileştirilmesi </a:t>
            </a:r>
          </a:p>
          <a:p>
            <a:pPr>
              <a:buNone/>
            </a:pPr>
            <a:r>
              <a:rPr lang="tr-TR" dirty="0" smtClean="0"/>
              <a:t>B) Devlet mülkiyetinin genişletilmesi </a:t>
            </a:r>
          </a:p>
          <a:p>
            <a:pPr>
              <a:buNone/>
            </a:pPr>
            <a:r>
              <a:rPr lang="tr-TR" dirty="0" smtClean="0"/>
              <a:t>C) Sosyal güvenliğin yaygınlaştırılması </a:t>
            </a:r>
          </a:p>
          <a:p>
            <a:pPr>
              <a:buNone/>
            </a:pPr>
            <a:r>
              <a:rPr lang="tr-TR" dirty="0" smtClean="0"/>
              <a:t>D) İstihdamın geliştirilmesi </a:t>
            </a:r>
          </a:p>
          <a:p>
            <a:pPr>
              <a:buNone/>
            </a:pPr>
            <a:r>
              <a:rPr lang="tr-TR" dirty="0" smtClean="0"/>
              <a:t>E) Fırsat eşitliğinin sağlanması </a:t>
            </a:r>
          </a:p>
          <a:p>
            <a:endParaRPr lang="tr-TR"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LİSANS (2007)</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Aşağıdakilerden hangisi Cumhuriyet’in</a:t>
            </a:r>
          </a:p>
          <a:p>
            <a:pPr>
              <a:buNone/>
            </a:pPr>
            <a:r>
              <a:rPr lang="tr-TR" b="1" dirty="0" smtClean="0"/>
              <a:t>niteliklerinden olan sosyal devletin</a:t>
            </a:r>
          </a:p>
          <a:p>
            <a:pPr>
              <a:buNone/>
            </a:pPr>
            <a:r>
              <a:rPr lang="tr-TR" b="1" dirty="0" smtClean="0"/>
              <a:t>amaçlarından biri </a:t>
            </a:r>
            <a:r>
              <a:rPr lang="tr-TR" b="1" u="sng" dirty="0" smtClean="0"/>
              <a:t>değildir</a:t>
            </a:r>
            <a:r>
              <a:rPr lang="tr-TR" b="1" dirty="0" smtClean="0"/>
              <a:t>? </a:t>
            </a:r>
            <a:endParaRPr lang="tr-TR" dirty="0" smtClean="0"/>
          </a:p>
          <a:p>
            <a:pPr>
              <a:buNone/>
            </a:pPr>
            <a:r>
              <a:rPr lang="tr-TR" dirty="0" smtClean="0"/>
              <a:t>A) Çalışma koşullarının iyileştirilmesi </a:t>
            </a:r>
          </a:p>
          <a:p>
            <a:pPr>
              <a:buNone/>
            </a:pPr>
            <a:r>
              <a:rPr lang="tr-TR" dirty="0" smtClean="0">
                <a:solidFill>
                  <a:srgbClr val="FF0000"/>
                </a:solidFill>
              </a:rPr>
              <a:t>B) Devlet mülkiyetinin genişletilmesi </a:t>
            </a:r>
          </a:p>
          <a:p>
            <a:pPr>
              <a:buNone/>
            </a:pPr>
            <a:r>
              <a:rPr lang="tr-TR" dirty="0" smtClean="0"/>
              <a:t>C) Sosyal güvenliğin yaygınlaştırılması </a:t>
            </a:r>
          </a:p>
          <a:p>
            <a:pPr>
              <a:buNone/>
            </a:pPr>
            <a:r>
              <a:rPr lang="tr-TR" dirty="0" smtClean="0"/>
              <a:t>D) İstihdamın geliştirilmesi </a:t>
            </a:r>
          </a:p>
          <a:p>
            <a:pPr>
              <a:buNone/>
            </a:pPr>
            <a:r>
              <a:rPr lang="tr-TR" dirty="0" smtClean="0"/>
              <a:t>E) Fırsat eşitliğinin sağlanması </a:t>
            </a:r>
          </a:p>
          <a:p>
            <a:endParaRPr lang="tr-TR"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ÖNLİSANS (2008)</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Aşağıdakilerden hangisi hukuk devleti</a:t>
            </a:r>
          </a:p>
          <a:p>
            <a:pPr>
              <a:buNone/>
            </a:pPr>
            <a:r>
              <a:rPr lang="tr-TR" b="1" dirty="0" smtClean="0"/>
              <a:t>ilkesinin zorunlu koşulu </a:t>
            </a:r>
            <a:r>
              <a:rPr lang="tr-TR" b="1" u="sng" dirty="0" smtClean="0"/>
              <a:t>değildir</a:t>
            </a:r>
            <a:r>
              <a:rPr lang="tr-TR" b="1" dirty="0" smtClean="0"/>
              <a:t>?</a:t>
            </a:r>
            <a:endParaRPr lang="tr-TR" dirty="0" smtClean="0"/>
          </a:p>
          <a:p>
            <a:pPr>
              <a:buNone/>
            </a:pPr>
            <a:r>
              <a:rPr lang="tr-TR" dirty="0" smtClean="0"/>
              <a:t>A) Yasal idare ilkesi</a:t>
            </a:r>
          </a:p>
          <a:p>
            <a:pPr>
              <a:buNone/>
            </a:pPr>
            <a:r>
              <a:rPr lang="tr-TR" dirty="0" smtClean="0"/>
              <a:t>B) Yargı birliği</a:t>
            </a:r>
          </a:p>
          <a:p>
            <a:pPr>
              <a:buNone/>
            </a:pPr>
            <a:r>
              <a:rPr lang="tr-TR" dirty="0" smtClean="0"/>
              <a:t>C) İdarenin mali sorumluluğu</a:t>
            </a:r>
          </a:p>
          <a:p>
            <a:pPr>
              <a:buNone/>
            </a:pPr>
            <a:r>
              <a:rPr lang="tr-TR" dirty="0" smtClean="0"/>
              <a:t>D) Yargı bağımsızlığı</a:t>
            </a:r>
          </a:p>
          <a:p>
            <a:pPr>
              <a:buNone/>
            </a:pPr>
            <a:r>
              <a:rPr lang="tr-TR" dirty="0" smtClean="0"/>
              <a:t>E) Yasaya saygı ilkesi</a:t>
            </a:r>
          </a:p>
          <a:p>
            <a:endParaRPr lang="tr-TR" dirty="0"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ÖNLİSANS (2008)</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Aşağıdakilerden hangisi hukuk devleti</a:t>
            </a:r>
          </a:p>
          <a:p>
            <a:pPr>
              <a:buNone/>
            </a:pPr>
            <a:r>
              <a:rPr lang="tr-TR" b="1" dirty="0" smtClean="0"/>
              <a:t>ilkesinin zorunlu koşulu </a:t>
            </a:r>
            <a:r>
              <a:rPr lang="tr-TR" b="1" u="sng" dirty="0" smtClean="0"/>
              <a:t>değildir</a:t>
            </a:r>
            <a:r>
              <a:rPr lang="tr-TR" b="1" dirty="0" smtClean="0"/>
              <a:t>?</a:t>
            </a:r>
            <a:endParaRPr lang="tr-TR" dirty="0" smtClean="0"/>
          </a:p>
          <a:p>
            <a:pPr>
              <a:buNone/>
            </a:pPr>
            <a:r>
              <a:rPr lang="tr-TR" dirty="0" smtClean="0"/>
              <a:t>A) Yasal idare ilkesi</a:t>
            </a:r>
          </a:p>
          <a:p>
            <a:pPr>
              <a:buNone/>
            </a:pPr>
            <a:r>
              <a:rPr lang="tr-TR" dirty="0" smtClean="0">
                <a:solidFill>
                  <a:srgbClr val="FF0000"/>
                </a:solidFill>
              </a:rPr>
              <a:t>B) Yargı birliği</a:t>
            </a:r>
          </a:p>
          <a:p>
            <a:pPr>
              <a:buNone/>
            </a:pPr>
            <a:r>
              <a:rPr lang="tr-TR" dirty="0" smtClean="0"/>
              <a:t>C) İdarenin mali sorumluluğu</a:t>
            </a:r>
          </a:p>
          <a:p>
            <a:pPr>
              <a:buNone/>
            </a:pPr>
            <a:r>
              <a:rPr lang="tr-TR" dirty="0" smtClean="0"/>
              <a:t>D) Yargı bağımsızlığı</a:t>
            </a:r>
          </a:p>
          <a:p>
            <a:pPr>
              <a:buNone/>
            </a:pPr>
            <a:r>
              <a:rPr lang="tr-TR" dirty="0" smtClean="0"/>
              <a:t>E) Yasaya saygı ilkesi</a:t>
            </a:r>
          </a:p>
          <a:p>
            <a:endParaRPr lang="tr-TR"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LİSANS (2017)</a:t>
            </a:r>
            <a:endParaRPr lang="tr-TR" dirty="0"/>
          </a:p>
        </p:txBody>
      </p:sp>
      <p:sp>
        <p:nvSpPr>
          <p:cNvPr id="3" name="2 İçerik Yer Tutucusu"/>
          <p:cNvSpPr>
            <a:spLocks noGrp="1"/>
          </p:cNvSpPr>
          <p:nvPr>
            <p:ph idx="1"/>
          </p:nvPr>
        </p:nvSpPr>
        <p:spPr>
          <a:xfrm>
            <a:off x="457200" y="1124744"/>
            <a:ext cx="8229600" cy="5001419"/>
          </a:xfrm>
        </p:spPr>
        <p:txBody>
          <a:bodyPr>
            <a:normAutofit fontScale="77500" lnSpcReduction="20000"/>
          </a:bodyPr>
          <a:lstStyle/>
          <a:p>
            <a:pPr>
              <a:buNone/>
            </a:pPr>
            <a:r>
              <a:rPr lang="tr-TR" b="1" dirty="0" smtClean="0"/>
              <a:t>	Türk hukukuna göre aşağıdakilerden hangisi kanuni</a:t>
            </a:r>
          </a:p>
          <a:p>
            <a:pPr>
              <a:buNone/>
            </a:pPr>
            <a:r>
              <a:rPr lang="tr-TR" b="1" dirty="0" smtClean="0"/>
              <a:t>hâkim güvencesini ifade eder?</a:t>
            </a:r>
            <a:endParaRPr lang="tr-TR" dirty="0" smtClean="0"/>
          </a:p>
          <a:p>
            <a:pPr marL="514350" indent="-514350">
              <a:buNone/>
            </a:pPr>
            <a:r>
              <a:rPr lang="tr-TR" dirty="0" smtClean="0"/>
              <a:t>A) Kimse, işlendiği zaman yürürlükte bulunan kanunun</a:t>
            </a:r>
          </a:p>
          <a:p>
            <a:pPr marL="514350" indent="-514350">
              <a:buNone/>
            </a:pPr>
            <a:r>
              <a:rPr lang="tr-TR" dirty="0" smtClean="0"/>
              <a:t>suç saymadığı bir fiilden dolayı cezalandırılamaz.</a:t>
            </a:r>
          </a:p>
          <a:p>
            <a:pPr>
              <a:buNone/>
            </a:pPr>
            <a:r>
              <a:rPr lang="tr-TR" dirty="0" smtClean="0"/>
              <a:t>B) Kimseye, suçu işlediği zaman kanunda o suç için</a:t>
            </a:r>
          </a:p>
          <a:p>
            <a:pPr>
              <a:buNone/>
            </a:pPr>
            <a:r>
              <a:rPr lang="tr-TR" dirty="0" smtClean="0"/>
              <a:t>konulmuş olan cezadan daha ağır bir ceza verilemez.</a:t>
            </a:r>
          </a:p>
          <a:p>
            <a:pPr>
              <a:buNone/>
            </a:pPr>
            <a:r>
              <a:rPr lang="tr-TR" dirty="0" smtClean="0"/>
              <a:t>C) Kimse, kendisini ve kanunda gösterilen yakınlarını suçlayan</a:t>
            </a:r>
          </a:p>
          <a:p>
            <a:pPr>
              <a:buNone/>
            </a:pPr>
            <a:r>
              <a:rPr lang="tr-TR" dirty="0" smtClean="0"/>
              <a:t>bir beyanda bulunmaya veya bu yolda delil göstermeye</a:t>
            </a:r>
          </a:p>
          <a:p>
            <a:pPr>
              <a:buNone/>
            </a:pPr>
            <a:r>
              <a:rPr lang="tr-TR" dirty="0" smtClean="0"/>
              <a:t>zorlanamaz.</a:t>
            </a:r>
          </a:p>
          <a:p>
            <a:pPr>
              <a:buNone/>
            </a:pPr>
            <a:r>
              <a:rPr lang="tr-TR" dirty="0" smtClean="0"/>
              <a:t>D) Kanuna aykırı olarak elde edilmiş bulgular, delil olarak kabul</a:t>
            </a:r>
          </a:p>
          <a:p>
            <a:pPr>
              <a:buNone/>
            </a:pPr>
            <a:r>
              <a:rPr lang="tr-TR" dirty="0" smtClean="0"/>
              <a:t>edilemez.</a:t>
            </a:r>
          </a:p>
          <a:p>
            <a:pPr>
              <a:buNone/>
            </a:pPr>
            <a:r>
              <a:rPr lang="tr-TR" dirty="0" smtClean="0"/>
              <a:t>E) Kimse, kanunen tabi olduğu mahkemeden başka bir merci</a:t>
            </a:r>
          </a:p>
          <a:p>
            <a:pPr>
              <a:buNone/>
            </a:pPr>
            <a:r>
              <a:rPr lang="tr-TR" dirty="0" smtClean="0"/>
              <a:t>önüne çıkarılamaz.</a:t>
            </a:r>
          </a:p>
          <a:p>
            <a:endParaRPr lang="tr-TR"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KPSS LİSANS (2017)</a:t>
            </a:r>
            <a:endParaRPr lang="tr-TR" dirty="0"/>
          </a:p>
        </p:txBody>
      </p:sp>
      <p:sp>
        <p:nvSpPr>
          <p:cNvPr id="3" name="2 İçerik Yer Tutucusu"/>
          <p:cNvSpPr>
            <a:spLocks noGrp="1"/>
          </p:cNvSpPr>
          <p:nvPr>
            <p:ph idx="1"/>
          </p:nvPr>
        </p:nvSpPr>
        <p:spPr>
          <a:xfrm>
            <a:off x="457200" y="1124744"/>
            <a:ext cx="8229600" cy="5001419"/>
          </a:xfrm>
        </p:spPr>
        <p:txBody>
          <a:bodyPr>
            <a:normAutofit fontScale="77500" lnSpcReduction="20000"/>
          </a:bodyPr>
          <a:lstStyle/>
          <a:p>
            <a:pPr>
              <a:buNone/>
            </a:pPr>
            <a:r>
              <a:rPr lang="tr-TR" b="1" dirty="0" smtClean="0"/>
              <a:t>	Türk hukukuna göre aşağıdakilerden hangisi kanuni</a:t>
            </a:r>
          </a:p>
          <a:p>
            <a:pPr>
              <a:buNone/>
            </a:pPr>
            <a:r>
              <a:rPr lang="tr-TR" b="1" dirty="0" smtClean="0"/>
              <a:t>hâkim güvencesini ifade eder?</a:t>
            </a:r>
            <a:endParaRPr lang="tr-TR" dirty="0" smtClean="0"/>
          </a:p>
          <a:p>
            <a:pPr marL="514350" indent="-514350">
              <a:buNone/>
            </a:pPr>
            <a:r>
              <a:rPr lang="tr-TR" dirty="0" smtClean="0"/>
              <a:t>A) Kimse, işlendiği zaman yürürlükte bulunan kanunun</a:t>
            </a:r>
          </a:p>
          <a:p>
            <a:pPr marL="514350" indent="-514350">
              <a:buNone/>
            </a:pPr>
            <a:r>
              <a:rPr lang="tr-TR" dirty="0" smtClean="0"/>
              <a:t>suç saymadığı bir fiilden dolayı cezalandırılamaz.</a:t>
            </a:r>
          </a:p>
          <a:p>
            <a:pPr>
              <a:buNone/>
            </a:pPr>
            <a:r>
              <a:rPr lang="tr-TR" dirty="0" smtClean="0"/>
              <a:t>B) Kimseye, suçu işlediği zaman kanunda o suç için</a:t>
            </a:r>
          </a:p>
          <a:p>
            <a:pPr>
              <a:buNone/>
            </a:pPr>
            <a:r>
              <a:rPr lang="tr-TR" dirty="0" smtClean="0"/>
              <a:t>konulmuş olan cezadan daha ağır bir ceza verilemez.</a:t>
            </a:r>
          </a:p>
          <a:p>
            <a:pPr>
              <a:buNone/>
            </a:pPr>
            <a:r>
              <a:rPr lang="tr-TR" dirty="0" smtClean="0"/>
              <a:t>C) Kimse, kendisini ve kanunda gösterilen yakınlarını suçlayan</a:t>
            </a:r>
          </a:p>
          <a:p>
            <a:pPr>
              <a:buNone/>
            </a:pPr>
            <a:r>
              <a:rPr lang="tr-TR" dirty="0" smtClean="0"/>
              <a:t>bir beyanda bulunmaya veya bu yolda delil göstermeye</a:t>
            </a:r>
          </a:p>
          <a:p>
            <a:pPr>
              <a:buNone/>
            </a:pPr>
            <a:r>
              <a:rPr lang="tr-TR" dirty="0" smtClean="0"/>
              <a:t>zorlanamaz.</a:t>
            </a:r>
          </a:p>
          <a:p>
            <a:pPr>
              <a:buNone/>
            </a:pPr>
            <a:r>
              <a:rPr lang="tr-TR" dirty="0" smtClean="0"/>
              <a:t>D) Kanuna aykırı olarak elde edilmiş bulgular, delil olarak kabul</a:t>
            </a:r>
          </a:p>
          <a:p>
            <a:pPr>
              <a:buNone/>
            </a:pPr>
            <a:r>
              <a:rPr lang="tr-TR" dirty="0" smtClean="0"/>
              <a:t>edilemez.</a:t>
            </a:r>
          </a:p>
          <a:p>
            <a:pPr>
              <a:buNone/>
            </a:pPr>
            <a:r>
              <a:rPr lang="tr-TR" dirty="0" smtClean="0">
                <a:solidFill>
                  <a:srgbClr val="FF0000"/>
                </a:solidFill>
              </a:rPr>
              <a:t>E) Kimse, kanunen tabi olduğu mahkemeden başka bir merci</a:t>
            </a:r>
          </a:p>
          <a:p>
            <a:pPr>
              <a:buNone/>
            </a:pPr>
            <a:r>
              <a:rPr lang="tr-TR" dirty="0" smtClean="0">
                <a:solidFill>
                  <a:srgbClr val="FF0000"/>
                </a:solidFill>
              </a:rPr>
              <a:t>önüne çıkarılamaz.</a:t>
            </a:r>
          </a:p>
          <a:p>
            <a:endParaRPr lang="tr-TR" dirty="0"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Aşağıdakilerden hangisi Cumhuriyetin temel</a:t>
            </a:r>
          </a:p>
          <a:p>
            <a:pPr>
              <a:buNone/>
            </a:pPr>
            <a:r>
              <a:rPr lang="tr-TR" b="1" dirty="0" smtClean="0"/>
              <a:t>niteliklerinden biri </a:t>
            </a:r>
            <a:r>
              <a:rPr lang="tr-TR" b="1" u="sng" dirty="0" smtClean="0"/>
              <a:t>değildir</a:t>
            </a:r>
            <a:r>
              <a:rPr lang="tr-TR" b="1" dirty="0" smtClean="0"/>
              <a:t>?</a:t>
            </a:r>
            <a:endParaRPr lang="tr-TR" dirty="0" smtClean="0"/>
          </a:p>
          <a:p>
            <a:pPr marL="514350" indent="-514350">
              <a:buNone/>
            </a:pPr>
            <a:r>
              <a:rPr lang="tr-TR" dirty="0" smtClean="0"/>
              <a:t>A) İnsan haklarına saygılı devlet                                            </a:t>
            </a:r>
          </a:p>
          <a:p>
            <a:pPr marL="514350" indent="-514350">
              <a:buNone/>
            </a:pPr>
            <a:r>
              <a:rPr lang="tr-TR" dirty="0" smtClean="0"/>
              <a:t>B) Demokratik devlet                                                                </a:t>
            </a:r>
          </a:p>
          <a:p>
            <a:pPr marL="514350" indent="-514350">
              <a:buNone/>
            </a:pPr>
            <a:r>
              <a:rPr lang="tr-TR" dirty="0" smtClean="0"/>
              <a:t>C) Milli Devlet                                                                               </a:t>
            </a:r>
          </a:p>
          <a:p>
            <a:pPr marL="514350" indent="-514350">
              <a:buNone/>
            </a:pPr>
            <a:r>
              <a:rPr lang="tr-TR" dirty="0" smtClean="0"/>
              <a:t>D) Laik devlet                                                                            </a:t>
            </a:r>
          </a:p>
          <a:p>
            <a:pPr marL="514350" indent="-514350">
              <a:buNone/>
            </a:pPr>
            <a:r>
              <a:rPr lang="tr-TR" dirty="0" smtClean="0"/>
              <a:t>E) Hukuk devleti</a:t>
            </a:r>
          </a:p>
          <a:p>
            <a:endParaRPr lang="tr-TR"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rgbClr val="FF0000"/>
                </a:solidFill>
              </a:rPr>
              <a:t>I. KISIM - GENEL ESASLAR</a:t>
            </a:r>
            <a:endParaRPr lang="tr-TR" dirty="0"/>
          </a:p>
        </p:txBody>
      </p:sp>
      <p:sp>
        <p:nvSpPr>
          <p:cNvPr id="3" name="2 İçerik Yer Tutucusu"/>
          <p:cNvSpPr>
            <a:spLocks noGrp="1"/>
          </p:cNvSpPr>
          <p:nvPr>
            <p:ph idx="1"/>
          </p:nvPr>
        </p:nvSpPr>
        <p:spPr/>
        <p:txBody>
          <a:bodyPr/>
          <a:lstStyle/>
          <a:p>
            <a:pPr>
              <a:buNone/>
            </a:pPr>
            <a:r>
              <a:rPr lang="tr-TR" dirty="0" smtClean="0"/>
              <a:t>1. Devletin şekli </a:t>
            </a:r>
          </a:p>
          <a:p>
            <a:pPr>
              <a:buNone/>
            </a:pPr>
            <a:r>
              <a:rPr lang="tr-TR" dirty="0" smtClean="0"/>
              <a:t>2. Cumhuriyetin nitelikleri</a:t>
            </a:r>
          </a:p>
          <a:p>
            <a:pPr>
              <a:buNone/>
            </a:pPr>
            <a:r>
              <a:rPr lang="tr-TR" dirty="0" smtClean="0"/>
              <a:t>3. Devletin bütünlüğü, Resmî dili, bayrağı, milli</a:t>
            </a:r>
          </a:p>
          <a:p>
            <a:pPr>
              <a:buNone/>
            </a:pPr>
            <a:r>
              <a:rPr lang="tr-TR" dirty="0" smtClean="0"/>
              <a:t>marşı ve başkenti</a:t>
            </a:r>
          </a:p>
          <a:p>
            <a:pPr>
              <a:buNone/>
            </a:pPr>
            <a:r>
              <a:rPr lang="tr-TR" dirty="0" smtClean="0"/>
              <a:t>4. Değiştirilemeyecek hükümler</a:t>
            </a:r>
          </a:p>
          <a:p>
            <a:pPr>
              <a:buNone/>
            </a:pPr>
            <a:r>
              <a:rPr lang="tr-TR" dirty="0" smtClean="0"/>
              <a:t>5. Devletin temel amaç ve görevleri</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Aşağıdakilerden hangisi Cumhuriyetin temel</a:t>
            </a:r>
          </a:p>
          <a:p>
            <a:pPr>
              <a:buNone/>
            </a:pPr>
            <a:r>
              <a:rPr lang="tr-TR" b="1" dirty="0" smtClean="0"/>
              <a:t>niteliklerinden biri </a:t>
            </a:r>
            <a:r>
              <a:rPr lang="tr-TR" b="1" u="sng" dirty="0" smtClean="0"/>
              <a:t>değildir</a:t>
            </a:r>
            <a:r>
              <a:rPr lang="tr-TR" b="1" dirty="0" smtClean="0"/>
              <a:t>?</a:t>
            </a:r>
            <a:endParaRPr lang="tr-TR" dirty="0" smtClean="0"/>
          </a:p>
          <a:p>
            <a:pPr marL="514350" indent="-514350">
              <a:buNone/>
            </a:pPr>
            <a:r>
              <a:rPr lang="tr-TR" dirty="0" smtClean="0"/>
              <a:t>A) İnsan haklarına saygılı devlet                                            </a:t>
            </a:r>
          </a:p>
          <a:p>
            <a:pPr marL="514350" indent="-514350">
              <a:buNone/>
            </a:pPr>
            <a:r>
              <a:rPr lang="tr-TR" dirty="0" smtClean="0"/>
              <a:t>B) Demokratik devlet                                                                </a:t>
            </a:r>
          </a:p>
          <a:p>
            <a:pPr marL="514350" indent="-514350">
              <a:buNone/>
            </a:pPr>
            <a:r>
              <a:rPr lang="tr-TR" dirty="0" smtClean="0">
                <a:solidFill>
                  <a:srgbClr val="FF0000"/>
                </a:solidFill>
              </a:rPr>
              <a:t>C) Milli Devlet                                                                               </a:t>
            </a:r>
          </a:p>
          <a:p>
            <a:pPr marL="514350" indent="-514350">
              <a:buNone/>
            </a:pPr>
            <a:r>
              <a:rPr lang="tr-TR" dirty="0" smtClean="0"/>
              <a:t>D) Laik devlet                                                                            </a:t>
            </a:r>
          </a:p>
          <a:p>
            <a:pPr marL="514350" indent="-514350">
              <a:buNone/>
            </a:pPr>
            <a:r>
              <a:rPr lang="tr-TR" dirty="0" smtClean="0"/>
              <a:t>E) Hukuk devleti</a:t>
            </a:r>
          </a:p>
          <a:p>
            <a:endParaRPr lang="tr-TR" dirty="0"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l"/>
            <a:r>
              <a:rPr lang="tr-TR" sz="3200" b="1" dirty="0" smtClean="0">
                <a:solidFill>
                  <a:srgbClr val="FF0000"/>
                </a:solidFill>
              </a:rPr>
              <a:t>ÖRNEK SORU</a:t>
            </a:r>
            <a:endParaRPr lang="tr-TR" sz="3200" dirty="0"/>
          </a:p>
        </p:txBody>
      </p:sp>
      <p:sp>
        <p:nvSpPr>
          <p:cNvPr id="3" name="2 İçerik Yer Tutucusu"/>
          <p:cNvSpPr>
            <a:spLocks noGrp="1"/>
          </p:cNvSpPr>
          <p:nvPr>
            <p:ph idx="1"/>
          </p:nvPr>
        </p:nvSpPr>
        <p:spPr/>
        <p:txBody>
          <a:bodyPr/>
          <a:lstStyle/>
          <a:p>
            <a:pPr>
              <a:buNone/>
            </a:pPr>
            <a:r>
              <a:rPr lang="tr-TR" b="1" dirty="0" smtClean="0"/>
              <a:t>	Aşağıdakilerden hangisi 1982 Anayasası’nda</a:t>
            </a:r>
          </a:p>
          <a:p>
            <a:pPr>
              <a:buNone/>
            </a:pPr>
            <a:r>
              <a:rPr lang="tr-TR" b="1" dirty="0" smtClean="0"/>
              <a:t>değiştirilemez hükümlerden biri </a:t>
            </a:r>
            <a:r>
              <a:rPr lang="tr-TR" b="1" u="sng" dirty="0" smtClean="0"/>
              <a:t>değildir</a:t>
            </a:r>
            <a:r>
              <a:rPr lang="tr-TR" b="1" dirty="0" smtClean="0"/>
              <a:t>?</a:t>
            </a:r>
          </a:p>
          <a:p>
            <a:pPr>
              <a:buNone/>
            </a:pPr>
            <a:r>
              <a:rPr lang="tr-TR" dirty="0" smtClean="0"/>
              <a:t>A) Devletin şekli</a:t>
            </a:r>
          </a:p>
          <a:p>
            <a:pPr>
              <a:buNone/>
            </a:pPr>
            <a:r>
              <a:rPr lang="tr-TR" dirty="0" smtClean="0"/>
              <a:t>B) Cumhuriyetin nitelikleri</a:t>
            </a:r>
          </a:p>
          <a:p>
            <a:pPr>
              <a:buNone/>
            </a:pPr>
            <a:r>
              <a:rPr lang="tr-TR" dirty="0" smtClean="0"/>
              <a:t>C) Devletin adı </a:t>
            </a:r>
          </a:p>
          <a:p>
            <a:pPr>
              <a:buNone/>
            </a:pPr>
            <a:r>
              <a:rPr lang="tr-TR" dirty="0" smtClean="0"/>
              <a:t>D) Devletin bütünlüğü</a:t>
            </a:r>
          </a:p>
          <a:p>
            <a:pPr>
              <a:buNone/>
            </a:pPr>
            <a:r>
              <a:rPr lang="tr-TR" dirty="0" smtClean="0"/>
              <a:t>E) Milli marşı</a:t>
            </a:r>
          </a:p>
          <a:p>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l"/>
            <a:r>
              <a:rPr lang="tr-TR" sz="3200" b="1" dirty="0" smtClean="0">
                <a:solidFill>
                  <a:srgbClr val="FF0000"/>
                </a:solidFill>
              </a:rPr>
              <a:t>ÖRNEK SORU</a:t>
            </a:r>
            <a:endParaRPr lang="tr-TR" sz="3200" dirty="0"/>
          </a:p>
        </p:txBody>
      </p:sp>
      <p:sp>
        <p:nvSpPr>
          <p:cNvPr id="3" name="2 İçerik Yer Tutucusu"/>
          <p:cNvSpPr>
            <a:spLocks noGrp="1"/>
          </p:cNvSpPr>
          <p:nvPr>
            <p:ph idx="1"/>
          </p:nvPr>
        </p:nvSpPr>
        <p:spPr/>
        <p:txBody>
          <a:bodyPr/>
          <a:lstStyle/>
          <a:p>
            <a:pPr>
              <a:buNone/>
            </a:pPr>
            <a:r>
              <a:rPr lang="tr-TR" b="1" dirty="0" smtClean="0"/>
              <a:t>	Aşağıdakilerden hangisi 1982 Anayasası’nda</a:t>
            </a:r>
          </a:p>
          <a:p>
            <a:pPr>
              <a:buNone/>
            </a:pPr>
            <a:r>
              <a:rPr lang="tr-TR" b="1" dirty="0" smtClean="0"/>
              <a:t>değiştirilemez hükümlerden biri </a:t>
            </a:r>
            <a:r>
              <a:rPr lang="tr-TR" b="1" u="sng" dirty="0" smtClean="0"/>
              <a:t>değildir</a:t>
            </a:r>
            <a:r>
              <a:rPr lang="tr-TR" b="1" dirty="0" smtClean="0"/>
              <a:t>?</a:t>
            </a:r>
          </a:p>
          <a:p>
            <a:pPr>
              <a:buNone/>
            </a:pPr>
            <a:r>
              <a:rPr lang="tr-TR" dirty="0" smtClean="0"/>
              <a:t>A) Devletin şekli</a:t>
            </a:r>
          </a:p>
          <a:p>
            <a:pPr>
              <a:buNone/>
            </a:pPr>
            <a:r>
              <a:rPr lang="tr-TR" dirty="0" smtClean="0"/>
              <a:t>B) Cumhuriyetin nitelikleri</a:t>
            </a:r>
          </a:p>
          <a:p>
            <a:pPr>
              <a:buNone/>
            </a:pPr>
            <a:r>
              <a:rPr lang="tr-TR" dirty="0" smtClean="0">
                <a:solidFill>
                  <a:srgbClr val="FF0000"/>
                </a:solidFill>
              </a:rPr>
              <a:t>C) Devletin adı </a:t>
            </a:r>
          </a:p>
          <a:p>
            <a:pPr>
              <a:buNone/>
            </a:pPr>
            <a:r>
              <a:rPr lang="tr-TR" dirty="0" smtClean="0"/>
              <a:t>D) Devletin bütünlüğü</a:t>
            </a:r>
          </a:p>
          <a:p>
            <a:pPr>
              <a:buNone/>
            </a:pPr>
            <a:r>
              <a:rPr lang="tr-TR" dirty="0" smtClean="0"/>
              <a:t>E) Milli marşı</a:t>
            </a:r>
          </a:p>
          <a:p>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l"/>
            <a:r>
              <a:rPr lang="tr-TR" sz="3200" b="1" dirty="0" smtClean="0">
                <a:solidFill>
                  <a:srgbClr val="FF0000"/>
                </a:solidFill>
              </a:rPr>
              <a:t>ÖRNEK SORU</a:t>
            </a:r>
            <a:endParaRPr lang="tr-TR" sz="3200" dirty="0"/>
          </a:p>
        </p:txBody>
      </p:sp>
      <p:sp>
        <p:nvSpPr>
          <p:cNvPr id="3" name="2 İçerik Yer Tutucusu"/>
          <p:cNvSpPr>
            <a:spLocks noGrp="1"/>
          </p:cNvSpPr>
          <p:nvPr>
            <p:ph idx="1"/>
          </p:nvPr>
        </p:nvSpPr>
        <p:spPr>
          <a:xfrm>
            <a:off x="457200" y="1052736"/>
            <a:ext cx="8229600" cy="5073427"/>
          </a:xfrm>
        </p:spPr>
        <p:txBody>
          <a:bodyPr>
            <a:normAutofit fontScale="77500" lnSpcReduction="20000"/>
          </a:bodyPr>
          <a:lstStyle/>
          <a:p>
            <a:pPr>
              <a:buNone/>
            </a:pPr>
            <a:r>
              <a:rPr lang="tr-TR" b="1" dirty="0" smtClean="0"/>
              <a:t>     	</a:t>
            </a:r>
          </a:p>
          <a:p>
            <a:pPr>
              <a:buNone/>
            </a:pPr>
            <a:r>
              <a:rPr lang="tr-TR" b="1" dirty="0" smtClean="0"/>
              <a:t>     	1982 Anayasasında yer alan ve değiştirilmesi yasak olan maddelerle ilgili olarak aşağıdaki ifadelerden hangisi doğrudur?</a:t>
            </a:r>
            <a:endParaRPr lang="tr-TR" dirty="0" smtClean="0"/>
          </a:p>
          <a:p>
            <a:pPr>
              <a:buNone/>
            </a:pPr>
            <a:r>
              <a:rPr lang="tr-TR" dirty="0" smtClean="0"/>
              <a:t>     A) Anayasanın sadece devlet şeklinin cumhuriyet olduğunu öngören 1. maddesinin değiştirilmesi yasaktır.                                                                                    B) Anayasanın temel hak ve ödevlerini düzenleyen maddelerinin değiştirilmesi yasaktır.                                                     C) Anayasanın sadece başlangıç metninin değiştirilmesi yasaktır.                                                                                                        D) Anayasanın 1., 2. ve 3. maddelerinin değiştirilmesi yasaktır.                                                                                                        E) Anayasanın 1., 2., 3. maddeleri ve bu maddeleri n değiştirilmez olduğunu belirten 4. maddenin değiştirilmesi yasaktır.</a:t>
            </a:r>
          </a:p>
          <a:p>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l"/>
            <a:r>
              <a:rPr lang="tr-TR" sz="3200" b="1" dirty="0" smtClean="0">
                <a:solidFill>
                  <a:srgbClr val="FF0000"/>
                </a:solidFill>
              </a:rPr>
              <a:t>ÖRNEK SORU</a:t>
            </a:r>
            <a:endParaRPr lang="tr-TR" sz="3200" dirty="0"/>
          </a:p>
        </p:txBody>
      </p:sp>
      <p:sp>
        <p:nvSpPr>
          <p:cNvPr id="3" name="2 İçerik Yer Tutucusu"/>
          <p:cNvSpPr>
            <a:spLocks noGrp="1"/>
          </p:cNvSpPr>
          <p:nvPr>
            <p:ph idx="1"/>
          </p:nvPr>
        </p:nvSpPr>
        <p:spPr>
          <a:xfrm>
            <a:off x="457200" y="1052736"/>
            <a:ext cx="8229600" cy="5073427"/>
          </a:xfrm>
        </p:spPr>
        <p:txBody>
          <a:bodyPr>
            <a:normAutofit fontScale="77500" lnSpcReduction="20000"/>
          </a:bodyPr>
          <a:lstStyle/>
          <a:p>
            <a:pPr>
              <a:buNone/>
            </a:pPr>
            <a:r>
              <a:rPr lang="tr-TR" b="1" dirty="0" smtClean="0"/>
              <a:t>     	</a:t>
            </a:r>
          </a:p>
          <a:p>
            <a:pPr>
              <a:buNone/>
            </a:pPr>
            <a:r>
              <a:rPr lang="tr-TR" b="1" dirty="0" smtClean="0"/>
              <a:t>     	1982 Anayasasında yer alan ve değiştirilmesi yasak olan maddelerle ilgili olarak aşağıdaki ifadelerden hangisi doğrudur?</a:t>
            </a:r>
            <a:endParaRPr lang="tr-TR" dirty="0" smtClean="0"/>
          </a:p>
          <a:p>
            <a:pPr>
              <a:buNone/>
            </a:pPr>
            <a:r>
              <a:rPr lang="tr-TR" dirty="0" smtClean="0"/>
              <a:t>     A) Anayasanın sadece devlet şeklinin cumhuriyet olduğunu öngören 1. maddesinin değiştirilmesi yasaktır.                                                                                    B) Anayasanın temel hak ve ödevlerini düzenleyen maddelerinin değiştirilmesi yasaktır.                                                     C) Anayasanın sadece başlangıç metninin değiştirilmesi yasaktır.                                                                                                        </a:t>
            </a:r>
            <a:r>
              <a:rPr lang="tr-TR" dirty="0" smtClean="0">
                <a:solidFill>
                  <a:srgbClr val="FF0000"/>
                </a:solidFill>
              </a:rPr>
              <a:t>D) Anayasanın 1., 2. ve 3. maddelerinin değiştirilmesi yasaktır.                                                                                                        </a:t>
            </a:r>
            <a:r>
              <a:rPr lang="tr-TR" dirty="0" smtClean="0"/>
              <a:t>E) Anayasanın 1., 2., 3. maddeleri ve bu maddeleri n değiştirilmez olduğunu belirten 4. maddenin değiştirilmesi yasaktır.</a:t>
            </a:r>
          </a:p>
          <a:p>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363272" cy="4785395"/>
          </a:xfrm>
        </p:spPr>
        <p:txBody>
          <a:bodyPr>
            <a:normAutofit fontScale="85000" lnSpcReduction="20000"/>
          </a:bodyPr>
          <a:lstStyle/>
          <a:p>
            <a:pPr>
              <a:buNone/>
            </a:pPr>
            <a:r>
              <a:rPr lang="tr-TR" b="1" dirty="0" smtClean="0"/>
              <a:t>	Aşağıdakilerden hangisi 1982 Anayasası’nda yer alan</a:t>
            </a:r>
          </a:p>
          <a:p>
            <a:pPr>
              <a:buNone/>
            </a:pPr>
            <a:r>
              <a:rPr lang="tr-TR" b="1" dirty="0" smtClean="0"/>
              <a:t>değiştirilemez ve değiştirilmesi teklif edilemez hükümler</a:t>
            </a:r>
          </a:p>
          <a:p>
            <a:pPr>
              <a:buNone/>
            </a:pPr>
            <a:r>
              <a:rPr lang="tr-TR" b="1" dirty="0" smtClean="0"/>
              <a:t>biri </a:t>
            </a:r>
            <a:r>
              <a:rPr lang="tr-TR" b="1" u="sng" dirty="0" smtClean="0"/>
              <a:t>değildir</a:t>
            </a:r>
            <a:r>
              <a:rPr lang="tr-TR" b="1" dirty="0" smtClean="0"/>
              <a:t>?</a:t>
            </a:r>
            <a:endParaRPr lang="tr-TR" dirty="0" smtClean="0"/>
          </a:p>
          <a:p>
            <a:pPr>
              <a:buNone/>
            </a:pPr>
            <a:r>
              <a:rPr lang="tr-TR" dirty="0" smtClean="0"/>
              <a:t>A) Türkiye Devleti bir Cumhuriyettir.</a:t>
            </a:r>
          </a:p>
          <a:p>
            <a:pPr>
              <a:buNone/>
            </a:pPr>
            <a:r>
              <a:rPr lang="tr-TR" dirty="0" smtClean="0"/>
              <a:t>B) Türkiye Devleti ülkesi ve milletiyle bölünmez bir</a:t>
            </a:r>
          </a:p>
          <a:p>
            <a:pPr>
              <a:buNone/>
            </a:pPr>
            <a:r>
              <a:rPr lang="tr-TR" dirty="0" smtClean="0"/>
              <a:t>bütündür.</a:t>
            </a:r>
          </a:p>
          <a:p>
            <a:pPr>
              <a:buNone/>
            </a:pPr>
            <a:r>
              <a:rPr lang="tr-TR" dirty="0" smtClean="0"/>
              <a:t>C) Egemenlik kayıtsız, şartsız millete aittir.</a:t>
            </a:r>
          </a:p>
          <a:p>
            <a:pPr>
              <a:buNone/>
            </a:pPr>
            <a:r>
              <a:rPr lang="tr-TR" dirty="0" smtClean="0"/>
              <a:t>D) Türkiye Cumhuriyeti insan haklarına saygılı, demokratik,</a:t>
            </a:r>
          </a:p>
          <a:p>
            <a:pPr>
              <a:buNone/>
            </a:pPr>
            <a:r>
              <a:rPr lang="tr-TR" dirty="0" smtClean="0"/>
              <a:t>laik, sosyal bir hukuk devletidir.</a:t>
            </a:r>
          </a:p>
          <a:p>
            <a:pPr>
              <a:buNone/>
            </a:pPr>
            <a:r>
              <a:rPr lang="tr-TR" dirty="0" smtClean="0"/>
              <a:t>E) Türkiye Cumhuriyeti başlangıçta belirtilen temel ilkelere</a:t>
            </a:r>
          </a:p>
          <a:p>
            <a:pPr>
              <a:buNone/>
            </a:pPr>
            <a:r>
              <a:rPr lang="tr-TR" dirty="0" smtClean="0"/>
              <a:t>dayanır.</a:t>
            </a:r>
          </a:p>
          <a:p>
            <a:pPr>
              <a:buNone/>
            </a:pPr>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363272" cy="4785395"/>
          </a:xfrm>
        </p:spPr>
        <p:txBody>
          <a:bodyPr>
            <a:normAutofit fontScale="85000" lnSpcReduction="20000"/>
          </a:bodyPr>
          <a:lstStyle/>
          <a:p>
            <a:pPr>
              <a:buNone/>
            </a:pPr>
            <a:r>
              <a:rPr lang="tr-TR" b="1" dirty="0" smtClean="0"/>
              <a:t>	Aşağıdakilerden hangisi 1982 Anayasası’nda yer alan</a:t>
            </a:r>
          </a:p>
          <a:p>
            <a:pPr>
              <a:buNone/>
            </a:pPr>
            <a:r>
              <a:rPr lang="tr-TR" b="1" dirty="0" smtClean="0"/>
              <a:t>değiştirilemez ve değiştirilmesi teklif edilemez hükümler</a:t>
            </a:r>
          </a:p>
          <a:p>
            <a:pPr>
              <a:buNone/>
            </a:pPr>
            <a:r>
              <a:rPr lang="tr-TR" b="1" dirty="0" smtClean="0"/>
              <a:t>biri </a:t>
            </a:r>
            <a:r>
              <a:rPr lang="tr-TR" b="1" u="sng" dirty="0" smtClean="0"/>
              <a:t>değildir</a:t>
            </a:r>
            <a:r>
              <a:rPr lang="tr-TR" b="1" dirty="0" smtClean="0"/>
              <a:t>?</a:t>
            </a:r>
            <a:endParaRPr lang="tr-TR" dirty="0" smtClean="0"/>
          </a:p>
          <a:p>
            <a:pPr>
              <a:buNone/>
            </a:pPr>
            <a:r>
              <a:rPr lang="tr-TR" dirty="0" smtClean="0"/>
              <a:t>A) Türkiye Devleti bir Cumhuriyettir.</a:t>
            </a:r>
          </a:p>
          <a:p>
            <a:pPr>
              <a:buNone/>
            </a:pPr>
            <a:r>
              <a:rPr lang="tr-TR" dirty="0" smtClean="0"/>
              <a:t>B) Türkiye Devleti ülkesi ve milletiyle bölünmez bir</a:t>
            </a:r>
          </a:p>
          <a:p>
            <a:pPr>
              <a:buNone/>
            </a:pPr>
            <a:r>
              <a:rPr lang="tr-TR" dirty="0" smtClean="0"/>
              <a:t>bütündür.</a:t>
            </a:r>
          </a:p>
          <a:p>
            <a:pPr>
              <a:buNone/>
            </a:pPr>
            <a:r>
              <a:rPr lang="tr-TR" dirty="0" smtClean="0">
                <a:solidFill>
                  <a:srgbClr val="FF0000"/>
                </a:solidFill>
              </a:rPr>
              <a:t>C) Egemenlik kayıtsız, şartsız millete aittir.</a:t>
            </a:r>
          </a:p>
          <a:p>
            <a:pPr>
              <a:buNone/>
            </a:pPr>
            <a:r>
              <a:rPr lang="tr-TR" dirty="0" smtClean="0"/>
              <a:t>D) Türkiye Cumhuriyeti insan haklarına saygılı, demokratik,</a:t>
            </a:r>
          </a:p>
          <a:p>
            <a:pPr>
              <a:buNone/>
            </a:pPr>
            <a:r>
              <a:rPr lang="tr-TR" dirty="0" smtClean="0"/>
              <a:t>laik, sosyal bir hukuk devletidir.</a:t>
            </a:r>
          </a:p>
          <a:p>
            <a:pPr>
              <a:buNone/>
            </a:pPr>
            <a:r>
              <a:rPr lang="tr-TR" dirty="0" smtClean="0"/>
              <a:t>E) Türkiye Cumhuriyeti başlangıçta belirtilen temel ilkelere</a:t>
            </a:r>
          </a:p>
          <a:p>
            <a:pPr>
              <a:buNone/>
            </a:pPr>
            <a:r>
              <a:rPr lang="tr-TR" dirty="0" smtClean="0"/>
              <a:t>dayanır.</a:t>
            </a:r>
          </a:p>
          <a:p>
            <a:pPr>
              <a:buNone/>
            </a:pP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p:txBody>
          <a:bodyPr>
            <a:normAutofit lnSpcReduction="10000"/>
          </a:bodyPr>
          <a:lstStyle/>
          <a:p>
            <a:pPr>
              <a:buNone/>
            </a:pPr>
            <a:r>
              <a:rPr lang="tr-TR" b="1" dirty="0" smtClean="0"/>
              <a:t>	Aşağıdakilerden hangisi, 1982 Anayasası’nın</a:t>
            </a:r>
          </a:p>
          <a:p>
            <a:pPr>
              <a:buNone/>
            </a:pPr>
            <a:r>
              <a:rPr lang="tr-TR" b="1" dirty="0" smtClean="0"/>
              <a:t>kanun önünde eşitlik maddesince (10. madde)</a:t>
            </a:r>
          </a:p>
          <a:p>
            <a:pPr>
              <a:buNone/>
            </a:pPr>
            <a:r>
              <a:rPr lang="tr-TR" b="1" dirty="0" smtClean="0"/>
              <a:t>tedbir alınabilecek gruplardan biri </a:t>
            </a:r>
            <a:r>
              <a:rPr lang="tr-TR" b="1" u="sng" dirty="0" smtClean="0"/>
              <a:t>değildir</a:t>
            </a:r>
            <a:r>
              <a:rPr lang="tr-TR" b="1" dirty="0" smtClean="0"/>
              <a:t>?</a:t>
            </a:r>
            <a:endParaRPr lang="tr-TR" dirty="0" smtClean="0"/>
          </a:p>
          <a:p>
            <a:pPr>
              <a:buNone/>
            </a:pPr>
            <a:r>
              <a:rPr lang="tr-TR" dirty="0" smtClean="0"/>
              <a:t>A) Çocuklar</a:t>
            </a:r>
          </a:p>
          <a:p>
            <a:pPr>
              <a:buNone/>
            </a:pPr>
            <a:r>
              <a:rPr lang="tr-TR" dirty="0" smtClean="0"/>
              <a:t>B) Yaşlılar</a:t>
            </a:r>
          </a:p>
          <a:p>
            <a:pPr>
              <a:buNone/>
            </a:pPr>
            <a:r>
              <a:rPr lang="tr-TR" dirty="0" smtClean="0"/>
              <a:t>C) Özürlüler</a:t>
            </a:r>
          </a:p>
          <a:p>
            <a:pPr>
              <a:buNone/>
            </a:pPr>
            <a:r>
              <a:rPr lang="tr-TR" dirty="0" smtClean="0"/>
              <a:t>D) Harp ve vazife şehitleri</a:t>
            </a:r>
          </a:p>
          <a:p>
            <a:pPr>
              <a:buNone/>
            </a:pPr>
            <a:r>
              <a:rPr lang="tr-TR" dirty="0" smtClean="0"/>
              <a:t>E) Malul ve gaziler</a:t>
            </a:r>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p:txBody>
          <a:bodyPr>
            <a:normAutofit lnSpcReduction="10000"/>
          </a:bodyPr>
          <a:lstStyle/>
          <a:p>
            <a:pPr>
              <a:buNone/>
            </a:pPr>
            <a:r>
              <a:rPr lang="tr-TR" b="1" dirty="0" smtClean="0"/>
              <a:t>	Aşağıdakilerden hangisi, 1982 Anayasası’nın</a:t>
            </a:r>
          </a:p>
          <a:p>
            <a:pPr>
              <a:buNone/>
            </a:pPr>
            <a:r>
              <a:rPr lang="tr-TR" b="1" dirty="0" smtClean="0"/>
              <a:t>kanun önünde eşitlik maddesince (10. madde)</a:t>
            </a:r>
          </a:p>
          <a:p>
            <a:pPr>
              <a:buNone/>
            </a:pPr>
            <a:r>
              <a:rPr lang="tr-TR" b="1" dirty="0" smtClean="0"/>
              <a:t>tedbir alınabilecek gruplardan biri </a:t>
            </a:r>
            <a:r>
              <a:rPr lang="tr-TR" b="1" u="sng" dirty="0" smtClean="0"/>
              <a:t>değildir</a:t>
            </a:r>
            <a:r>
              <a:rPr lang="tr-TR" b="1" dirty="0" smtClean="0"/>
              <a:t>?</a:t>
            </a:r>
            <a:endParaRPr lang="tr-TR" dirty="0" smtClean="0"/>
          </a:p>
          <a:p>
            <a:pPr>
              <a:buNone/>
            </a:pPr>
            <a:r>
              <a:rPr lang="tr-TR" dirty="0" smtClean="0"/>
              <a:t>A) Çocuklar</a:t>
            </a:r>
          </a:p>
          <a:p>
            <a:pPr>
              <a:buNone/>
            </a:pPr>
            <a:r>
              <a:rPr lang="tr-TR" dirty="0" smtClean="0"/>
              <a:t>B) Yaşlılar</a:t>
            </a:r>
          </a:p>
          <a:p>
            <a:pPr>
              <a:buNone/>
            </a:pPr>
            <a:r>
              <a:rPr lang="tr-TR" dirty="0" smtClean="0"/>
              <a:t>C) Özürlüler</a:t>
            </a:r>
          </a:p>
          <a:p>
            <a:pPr>
              <a:buNone/>
            </a:pPr>
            <a:r>
              <a:rPr lang="tr-TR" dirty="0" smtClean="0">
                <a:solidFill>
                  <a:srgbClr val="FF0000"/>
                </a:solidFill>
              </a:rPr>
              <a:t>D) Harp ve vazife şehitleri</a:t>
            </a:r>
          </a:p>
          <a:p>
            <a:pPr>
              <a:buNone/>
            </a:pPr>
            <a:r>
              <a:rPr lang="tr-TR" dirty="0" smtClean="0"/>
              <a:t>E) Malul ve gaziler</a:t>
            </a:r>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fontScale="92500" lnSpcReduction="10000"/>
          </a:bodyPr>
          <a:lstStyle/>
          <a:p>
            <a:pPr>
              <a:buNone/>
            </a:pPr>
            <a:r>
              <a:rPr lang="tr-TR" b="1" dirty="0" smtClean="0"/>
              <a:t>	Hiçbir kimse veya organ, kaynağını anayasadan</a:t>
            </a:r>
          </a:p>
          <a:p>
            <a:pPr>
              <a:buNone/>
            </a:pPr>
            <a:r>
              <a:rPr lang="tr-TR" b="1" dirty="0" smtClean="0"/>
              <a:t>almayan bir devlet yetkisi kullanamaz. Bu durum</a:t>
            </a:r>
          </a:p>
          <a:p>
            <a:pPr>
              <a:buNone/>
            </a:pPr>
            <a:r>
              <a:rPr lang="tr-TR" b="1" dirty="0" smtClean="0"/>
              <a:t>aşağıdakilerden hangisinin bir gereğidir?                               </a:t>
            </a:r>
            <a:endParaRPr lang="tr-TR" dirty="0" smtClean="0"/>
          </a:p>
          <a:p>
            <a:pPr marL="514350" indent="-514350">
              <a:buNone/>
            </a:pPr>
            <a:r>
              <a:rPr lang="tr-TR" dirty="0" smtClean="0"/>
              <a:t>A) Devlet organlarının bütün işlemlerinde kanun</a:t>
            </a:r>
          </a:p>
          <a:p>
            <a:pPr marL="514350" indent="-514350">
              <a:buNone/>
            </a:pPr>
            <a:r>
              <a:rPr lang="tr-TR" dirty="0" smtClean="0"/>
              <a:t>önünde eşitlik ilkesine uyması                </a:t>
            </a:r>
          </a:p>
          <a:p>
            <a:pPr marL="514350" indent="-514350">
              <a:buNone/>
            </a:pPr>
            <a:r>
              <a:rPr lang="tr-TR" dirty="0" smtClean="0"/>
              <a:t>B) Yasama ve Yürütme erklerinin ayrılığı</a:t>
            </a:r>
            <a:r>
              <a:rPr lang="tr-TR" b="1" dirty="0" smtClean="0"/>
              <a:t>                       </a:t>
            </a:r>
          </a:p>
          <a:p>
            <a:pPr marL="514350" indent="-514350">
              <a:buNone/>
            </a:pPr>
            <a:r>
              <a:rPr lang="tr-TR" dirty="0" smtClean="0"/>
              <a:t>C) Temel hak ve özgürlüklerin dokunulmazlığı</a:t>
            </a:r>
            <a:r>
              <a:rPr lang="tr-TR" b="1" dirty="0" smtClean="0"/>
              <a:t>                      </a:t>
            </a:r>
          </a:p>
          <a:p>
            <a:pPr marL="514350" indent="-514350">
              <a:buNone/>
            </a:pPr>
            <a:r>
              <a:rPr lang="tr-TR" dirty="0" smtClean="0"/>
              <a:t>D) Anayasanın bağlayıcılığı ve üstünlüğü</a:t>
            </a:r>
            <a:r>
              <a:rPr lang="tr-TR" b="1" dirty="0" smtClean="0"/>
              <a:t>                      </a:t>
            </a:r>
          </a:p>
          <a:p>
            <a:pPr marL="514350" indent="-514350">
              <a:buNone/>
            </a:pPr>
            <a:r>
              <a:rPr lang="tr-TR" dirty="0" smtClean="0"/>
              <a:t>E) Yargı organlarının bağımsızlığı</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124744"/>
            <a:ext cx="8229600" cy="5001419"/>
          </a:xfrm>
        </p:spPr>
        <p:txBody>
          <a:bodyPr/>
          <a:lstStyle/>
          <a:p>
            <a:pPr>
              <a:buNone/>
            </a:pPr>
            <a:r>
              <a:rPr lang="tr-TR" dirty="0" smtClean="0"/>
              <a:t>6. Egemenlik</a:t>
            </a:r>
          </a:p>
          <a:p>
            <a:pPr>
              <a:buNone/>
            </a:pPr>
            <a:r>
              <a:rPr lang="tr-TR" dirty="0" smtClean="0"/>
              <a:t>7. Yasama yetkisi</a:t>
            </a:r>
          </a:p>
          <a:p>
            <a:pPr>
              <a:buNone/>
            </a:pPr>
            <a:r>
              <a:rPr lang="tr-TR" dirty="0" smtClean="0"/>
              <a:t>8. Yürütme yetkisi ve görevi</a:t>
            </a:r>
          </a:p>
          <a:p>
            <a:pPr>
              <a:buNone/>
            </a:pPr>
            <a:r>
              <a:rPr lang="tr-TR" dirty="0" smtClean="0"/>
              <a:t>9. Yargı yetkisi </a:t>
            </a:r>
          </a:p>
          <a:p>
            <a:pPr>
              <a:buNone/>
            </a:pPr>
            <a:r>
              <a:rPr lang="tr-TR" dirty="0" smtClean="0"/>
              <a:t>10 Kanun önünde eşitlik</a:t>
            </a:r>
          </a:p>
          <a:p>
            <a:pPr>
              <a:buNone/>
            </a:pPr>
            <a:r>
              <a:rPr lang="tr-TR" dirty="0" smtClean="0"/>
              <a:t>11. Anayasanın bağlayıcılığı ve üstünlüğü </a:t>
            </a:r>
            <a:endParaRPr lang="tr-T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fontScale="92500" lnSpcReduction="10000"/>
          </a:bodyPr>
          <a:lstStyle/>
          <a:p>
            <a:pPr>
              <a:buNone/>
            </a:pPr>
            <a:r>
              <a:rPr lang="tr-TR" b="1" dirty="0" smtClean="0"/>
              <a:t>	Hiçbir kimse veya organ, kaynağını anayasadan</a:t>
            </a:r>
          </a:p>
          <a:p>
            <a:pPr>
              <a:buNone/>
            </a:pPr>
            <a:r>
              <a:rPr lang="tr-TR" b="1" dirty="0" smtClean="0"/>
              <a:t>almayan bir devlet yetkisi kullanamaz. Bu durum</a:t>
            </a:r>
          </a:p>
          <a:p>
            <a:pPr>
              <a:buNone/>
            </a:pPr>
            <a:r>
              <a:rPr lang="tr-TR" b="1" dirty="0" smtClean="0"/>
              <a:t>aşağıdakilerden hangisinin bir gereğidir?                               </a:t>
            </a:r>
            <a:endParaRPr lang="tr-TR" dirty="0" smtClean="0"/>
          </a:p>
          <a:p>
            <a:pPr marL="514350" indent="-514350">
              <a:buNone/>
            </a:pPr>
            <a:r>
              <a:rPr lang="tr-TR" dirty="0" smtClean="0"/>
              <a:t>A) Devlet organlarının bütün işlemlerinde kanun</a:t>
            </a:r>
          </a:p>
          <a:p>
            <a:pPr marL="514350" indent="-514350">
              <a:buNone/>
            </a:pPr>
            <a:r>
              <a:rPr lang="tr-TR" dirty="0" smtClean="0"/>
              <a:t>önünde eşitlik ilkesine uyması                </a:t>
            </a:r>
          </a:p>
          <a:p>
            <a:pPr marL="514350" indent="-514350">
              <a:buNone/>
            </a:pPr>
            <a:r>
              <a:rPr lang="tr-TR" dirty="0" smtClean="0"/>
              <a:t>B) Yasama ve Yürütme erklerinin ayrılığı</a:t>
            </a:r>
            <a:r>
              <a:rPr lang="tr-TR" b="1" dirty="0" smtClean="0"/>
              <a:t>                       </a:t>
            </a:r>
          </a:p>
          <a:p>
            <a:pPr marL="514350" indent="-514350">
              <a:buNone/>
            </a:pPr>
            <a:r>
              <a:rPr lang="tr-TR" dirty="0" smtClean="0"/>
              <a:t>C) Temel hak ve özgürlüklerin dokunulmazlığı</a:t>
            </a:r>
            <a:r>
              <a:rPr lang="tr-TR" b="1" dirty="0" smtClean="0"/>
              <a:t>                      </a:t>
            </a:r>
          </a:p>
          <a:p>
            <a:pPr marL="514350" indent="-514350">
              <a:buNone/>
            </a:pPr>
            <a:r>
              <a:rPr lang="tr-TR" dirty="0" smtClean="0">
                <a:solidFill>
                  <a:srgbClr val="FF0000"/>
                </a:solidFill>
              </a:rPr>
              <a:t>D) Anayasanın bağlayıcılığı ve üstünlüğü</a:t>
            </a:r>
            <a:r>
              <a:rPr lang="tr-TR" b="1" dirty="0" smtClean="0">
                <a:solidFill>
                  <a:srgbClr val="FF0000"/>
                </a:solidFill>
              </a:rPr>
              <a:t>                      </a:t>
            </a:r>
          </a:p>
          <a:p>
            <a:pPr marL="514350" indent="-514350">
              <a:buNone/>
            </a:pPr>
            <a:r>
              <a:rPr lang="tr-TR" dirty="0" smtClean="0"/>
              <a:t>E) Yargı organlarının bağımsızlığı</a:t>
            </a:r>
            <a:endParaRPr lang="tr-T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fontScale="77500" lnSpcReduction="20000"/>
          </a:bodyPr>
          <a:lstStyle/>
          <a:p>
            <a:pPr>
              <a:buNone/>
            </a:pPr>
            <a:r>
              <a:rPr lang="tr-TR" b="1" dirty="0" smtClean="0"/>
              <a:t>	Temel hakların sınırlandırılmasıyla ilgili aşağıdakilerden</a:t>
            </a:r>
          </a:p>
          <a:p>
            <a:pPr>
              <a:buNone/>
            </a:pPr>
            <a:r>
              <a:rPr lang="tr-TR" b="1" dirty="0" smtClean="0"/>
              <a:t>hangisi </a:t>
            </a:r>
            <a:r>
              <a:rPr lang="tr-TR" b="1" u="sng" dirty="0" smtClean="0"/>
              <a:t>yanlıştır</a:t>
            </a:r>
            <a:r>
              <a:rPr lang="tr-TR" b="1" dirty="0" smtClean="0"/>
              <a:t>?</a:t>
            </a:r>
            <a:endParaRPr lang="tr-TR" dirty="0" smtClean="0"/>
          </a:p>
          <a:p>
            <a:pPr marL="514350" indent="-514350">
              <a:buNone/>
            </a:pPr>
            <a:r>
              <a:rPr lang="tr-TR" dirty="0" smtClean="0"/>
              <a:t>A) Olağanüstü hallerde, milletlerarası hukuktan doğan</a:t>
            </a:r>
          </a:p>
          <a:p>
            <a:pPr marL="514350" indent="-514350">
              <a:buNone/>
            </a:pPr>
            <a:r>
              <a:rPr lang="tr-TR" dirty="0" smtClean="0"/>
              <a:t>yükümlülükler ihlal edilmemek kaydıyla sınırlanabilir. </a:t>
            </a:r>
          </a:p>
          <a:p>
            <a:pPr marL="514350" indent="-514350">
              <a:buNone/>
            </a:pPr>
            <a:r>
              <a:rPr lang="tr-TR" dirty="0" smtClean="0"/>
              <a:t>B) Olağanüstü hallerde dahi sert çekirdek haklara</a:t>
            </a:r>
          </a:p>
          <a:p>
            <a:pPr marL="514350" indent="-514350">
              <a:buNone/>
            </a:pPr>
            <a:r>
              <a:rPr lang="tr-TR" dirty="0" smtClean="0"/>
              <a:t>dokunulamaz.</a:t>
            </a:r>
          </a:p>
          <a:p>
            <a:pPr marL="514350" indent="-514350">
              <a:buNone/>
            </a:pPr>
            <a:r>
              <a:rPr lang="tr-TR" dirty="0" smtClean="0"/>
              <a:t>C) Olağanüstü hallerde ancak, anayasanın ilgili maddesinde</a:t>
            </a:r>
          </a:p>
          <a:p>
            <a:pPr marL="514350" indent="-514350">
              <a:buNone/>
            </a:pPr>
            <a:r>
              <a:rPr lang="tr-TR" dirty="0" smtClean="0"/>
              <a:t>belirtilen genel sebeplere dayanarak sınırlanabilir.</a:t>
            </a:r>
          </a:p>
          <a:p>
            <a:pPr marL="514350" indent="-514350">
              <a:buNone/>
            </a:pPr>
            <a:r>
              <a:rPr lang="tr-TR" dirty="0" smtClean="0"/>
              <a:t>D) Olağanüstü hallerde, temel hak ve hürriyetlerin</a:t>
            </a:r>
          </a:p>
          <a:p>
            <a:pPr marL="514350" indent="-514350">
              <a:buNone/>
            </a:pPr>
            <a:r>
              <a:rPr lang="tr-TR" dirty="0" smtClean="0"/>
              <a:t>kullanılması kısmen veya tamamen durdurulabilir. </a:t>
            </a:r>
          </a:p>
          <a:p>
            <a:pPr marL="514350" indent="-514350">
              <a:buNone/>
            </a:pPr>
            <a:r>
              <a:rPr lang="tr-TR" dirty="0" smtClean="0"/>
              <a:t>E) Olağanüstü hallerde, anayasada öngörülen</a:t>
            </a:r>
          </a:p>
          <a:p>
            <a:pPr marL="514350" indent="-514350">
              <a:buNone/>
            </a:pPr>
            <a:r>
              <a:rPr lang="tr-TR" dirty="0" smtClean="0"/>
              <a:t>güvencelere aykırı tedbirler alınabilir. </a:t>
            </a:r>
            <a:endParaRPr lang="tr-T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fontScale="77500" lnSpcReduction="20000"/>
          </a:bodyPr>
          <a:lstStyle/>
          <a:p>
            <a:pPr>
              <a:buNone/>
            </a:pPr>
            <a:r>
              <a:rPr lang="tr-TR" b="1" dirty="0" smtClean="0"/>
              <a:t>	Temel hakların sınırlandırılmasıyla ilgili aşağıdakilerden</a:t>
            </a:r>
          </a:p>
          <a:p>
            <a:pPr>
              <a:buNone/>
            </a:pPr>
            <a:r>
              <a:rPr lang="tr-TR" b="1" dirty="0" smtClean="0"/>
              <a:t>hangisi </a:t>
            </a:r>
            <a:r>
              <a:rPr lang="tr-TR" b="1" u="sng" dirty="0" smtClean="0"/>
              <a:t>yanlıştır</a:t>
            </a:r>
            <a:r>
              <a:rPr lang="tr-TR" b="1" dirty="0" smtClean="0"/>
              <a:t>?</a:t>
            </a:r>
            <a:endParaRPr lang="tr-TR" dirty="0" smtClean="0"/>
          </a:p>
          <a:p>
            <a:pPr marL="514350" indent="-514350">
              <a:buNone/>
            </a:pPr>
            <a:r>
              <a:rPr lang="tr-TR" dirty="0" smtClean="0"/>
              <a:t>A) Olağanüstü hallerde, milletlerarası hukuktan doğan</a:t>
            </a:r>
          </a:p>
          <a:p>
            <a:pPr marL="514350" indent="-514350">
              <a:buNone/>
            </a:pPr>
            <a:r>
              <a:rPr lang="tr-TR" dirty="0" smtClean="0"/>
              <a:t>yükümlülükler ihlal edilmemek kaydıyla sınırlanabilir. </a:t>
            </a:r>
          </a:p>
          <a:p>
            <a:pPr marL="514350" indent="-514350">
              <a:buNone/>
            </a:pPr>
            <a:r>
              <a:rPr lang="tr-TR" dirty="0" smtClean="0"/>
              <a:t>B) Olağanüstü hallerde dahi sert çekirdek haklara</a:t>
            </a:r>
          </a:p>
          <a:p>
            <a:pPr marL="514350" indent="-514350">
              <a:buNone/>
            </a:pPr>
            <a:r>
              <a:rPr lang="tr-TR" dirty="0" smtClean="0"/>
              <a:t>dokunulamaz.</a:t>
            </a:r>
          </a:p>
          <a:p>
            <a:pPr marL="514350" indent="-514350">
              <a:buNone/>
            </a:pPr>
            <a:r>
              <a:rPr lang="tr-TR" dirty="0" smtClean="0">
                <a:solidFill>
                  <a:srgbClr val="FF0000"/>
                </a:solidFill>
              </a:rPr>
              <a:t>C) Olağanüstü hallerde ancak, anayasanın ilgili maddesinde</a:t>
            </a:r>
          </a:p>
          <a:p>
            <a:pPr marL="514350" indent="-514350">
              <a:buNone/>
            </a:pPr>
            <a:r>
              <a:rPr lang="tr-TR" dirty="0" smtClean="0">
                <a:solidFill>
                  <a:srgbClr val="FF0000"/>
                </a:solidFill>
              </a:rPr>
              <a:t>belirtilen genel sebeplere dayanarak sınırlanabilir.</a:t>
            </a:r>
          </a:p>
          <a:p>
            <a:pPr marL="514350" indent="-514350">
              <a:buNone/>
            </a:pPr>
            <a:r>
              <a:rPr lang="tr-TR" dirty="0" smtClean="0"/>
              <a:t>D) Olağanüstü hallerde, temel hak ve hürriyetlerin</a:t>
            </a:r>
          </a:p>
          <a:p>
            <a:pPr marL="514350" indent="-514350">
              <a:buNone/>
            </a:pPr>
            <a:r>
              <a:rPr lang="tr-TR" dirty="0" smtClean="0"/>
              <a:t>kullanılması kısmen veya tamamen durdurulabilir. </a:t>
            </a:r>
          </a:p>
          <a:p>
            <a:pPr marL="514350" indent="-514350">
              <a:buNone/>
            </a:pPr>
            <a:r>
              <a:rPr lang="tr-TR" dirty="0" smtClean="0"/>
              <a:t>E) Olağanüstü hallerde, anayasada öngörülen</a:t>
            </a:r>
          </a:p>
          <a:p>
            <a:pPr marL="514350" indent="-514350">
              <a:buNone/>
            </a:pPr>
            <a:r>
              <a:rPr lang="tr-TR" dirty="0" smtClean="0"/>
              <a:t>güvencelere aykırı tedbirler alınabilir. </a:t>
            </a:r>
            <a:endParaRPr lang="tr-T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Aşağıdakilerden hangisi demokratik devlet</a:t>
            </a:r>
          </a:p>
          <a:p>
            <a:pPr>
              <a:buNone/>
            </a:pPr>
            <a:r>
              <a:rPr lang="tr-TR" b="1" dirty="0" smtClean="0"/>
              <a:t>ilkelerinden biri </a:t>
            </a:r>
            <a:r>
              <a:rPr lang="tr-TR" b="1" u="sng" dirty="0" smtClean="0"/>
              <a:t>değildir</a:t>
            </a:r>
            <a:r>
              <a:rPr lang="tr-TR" b="1" dirty="0" smtClean="0"/>
              <a:t>?</a:t>
            </a:r>
            <a:endParaRPr lang="tr-TR" dirty="0" smtClean="0"/>
          </a:p>
          <a:p>
            <a:pPr marL="514350" indent="-514350">
              <a:buNone/>
            </a:pPr>
            <a:r>
              <a:rPr lang="tr-TR" dirty="0" smtClean="0"/>
              <a:t>A) Egemenliğin millete ait olması</a:t>
            </a:r>
          </a:p>
          <a:p>
            <a:pPr marL="514350" indent="-514350">
              <a:buNone/>
            </a:pPr>
            <a:r>
              <a:rPr lang="tr-TR" dirty="0" smtClean="0"/>
              <a:t>B) Herkesin kanunlar çerçevesinde özgür olması</a:t>
            </a:r>
          </a:p>
          <a:p>
            <a:pPr marL="514350" indent="-514350">
              <a:buNone/>
            </a:pPr>
            <a:r>
              <a:rPr lang="tr-TR" dirty="0" smtClean="0"/>
              <a:t>C) Birden fazla siyasi partinin bulunması</a:t>
            </a:r>
          </a:p>
          <a:p>
            <a:pPr marL="514350" indent="-514350">
              <a:buNone/>
            </a:pPr>
            <a:r>
              <a:rPr lang="tr-TR" dirty="0" smtClean="0"/>
              <a:t>D) Seçimlerin belirli aralıklarla tekrarlanması</a:t>
            </a:r>
          </a:p>
          <a:p>
            <a:pPr marL="514350" indent="-514350">
              <a:buNone/>
            </a:pPr>
            <a:r>
              <a:rPr lang="tr-TR" dirty="0" smtClean="0"/>
              <a:t>E) Temel hakların güvence altında olması</a:t>
            </a:r>
            <a:endParaRPr lang="tr-T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Aşağıdakilerden hangisi demokratik devlet</a:t>
            </a:r>
          </a:p>
          <a:p>
            <a:pPr>
              <a:buNone/>
            </a:pPr>
            <a:r>
              <a:rPr lang="tr-TR" b="1" dirty="0" smtClean="0"/>
              <a:t>ilkelerinden biri </a:t>
            </a:r>
            <a:r>
              <a:rPr lang="tr-TR" b="1" u="sng" dirty="0" smtClean="0"/>
              <a:t>değildir</a:t>
            </a:r>
            <a:r>
              <a:rPr lang="tr-TR" b="1" dirty="0" smtClean="0"/>
              <a:t>?</a:t>
            </a:r>
            <a:endParaRPr lang="tr-TR" dirty="0" smtClean="0"/>
          </a:p>
          <a:p>
            <a:pPr marL="514350" indent="-514350">
              <a:buNone/>
            </a:pPr>
            <a:r>
              <a:rPr lang="tr-TR" dirty="0" smtClean="0"/>
              <a:t>A) Egemenliğin millete ait olması</a:t>
            </a:r>
          </a:p>
          <a:p>
            <a:pPr marL="514350" indent="-514350">
              <a:buNone/>
            </a:pPr>
            <a:r>
              <a:rPr lang="tr-TR" dirty="0" smtClean="0"/>
              <a:t>B) Herkesin kanunlar çerçevesinde özgür olması</a:t>
            </a:r>
          </a:p>
          <a:p>
            <a:pPr marL="514350" indent="-514350">
              <a:buNone/>
            </a:pPr>
            <a:r>
              <a:rPr lang="tr-TR" dirty="0" smtClean="0"/>
              <a:t>C) Birden fazla siyasi partinin bulunması</a:t>
            </a:r>
          </a:p>
          <a:p>
            <a:pPr marL="514350" indent="-514350">
              <a:buNone/>
            </a:pPr>
            <a:r>
              <a:rPr lang="tr-TR" dirty="0" smtClean="0"/>
              <a:t>D) Seçimlerin belirli aralıklarla tekrarlanması</a:t>
            </a:r>
          </a:p>
          <a:p>
            <a:pPr marL="514350" indent="-514350">
              <a:buNone/>
            </a:pPr>
            <a:r>
              <a:rPr lang="tr-TR" dirty="0" smtClean="0">
                <a:solidFill>
                  <a:srgbClr val="FF0000"/>
                </a:solidFill>
              </a:rPr>
              <a:t>E) Temel hakların güvence altında olması</a:t>
            </a:r>
            <a:endParaRPr lang="tr-TR" dirty="0">
              <a:solidFill>
                <a:srgbClr val="FF0000"/>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fontScale="92500" lnSpcReduction="10000"/>
          </a:bodyPr>
          <a:lstStyle/>
          <a:p>
            <a:pPr>
              <a:buNone/>
            </a:pPr>
            <a:r>
              <a:rPr lang="tr-TR" b="1" dirty="0" smtClean="0"/>
              <a:t>	Aşağıdakilerden hangisi laik devlet</a:t>
            </a:r>
          </a:p>
          <a:p>
            <a:pPr>
              <a:buNone/>
            </a:pPr>
            <a:r>
              <a:rPr lang="tr-TR" b="1" dirty="0" smtClean="0"/>
              <a:t>ilkelerinden biri </a:t>
            </a:r>
            <a:r>
              <a:rPr lang="tr-TR" b="1" u="sng" dirty="0" smtClean="0"/>
              <a:t>değildir</a:t>
            </a:r>
            <a:r>
              <a:rPr lang="tr-TR" b="1" dirty="0" smtClean="0"/>
              <a:t>?</a:t>
            </a:r>
            <a:endParaRPr lang="tr-TR" dirty="0" smtClean="0"/>
          </a:p>
          <a:p>
            <a:pPr marL="514350" indent="-514350">
              <a:buAutoNum type="alphaUcParenR"/>
            </a:pPr>
            <a:r>
              <a:rPr lang="tr-TR" dirty="0" smtClean="0"/>
              <a:t>Herkesin din ve vicdan özgürlüğüne sahip</a:t>
            </a:r>
          </a:p>
          <a:p>
            <a:pPr marL="514350" indent="-514350">
              <a:buNone/>
            </a:pPr>
            <a:r>
              <a:rPr lang="tr-TR" dirty="0" smtClean="0"/>
              <a:t>olması</a:t>
            </a:r>
          </a:p>
          <a:p>
            <a:pPr marL="514350" indent="-514350">
              <a:buNone/>
            </a:pPr>
            <a:r>
              <a:rPr lang="tr-TR" dirty="0" smtClean="0"/>
              <a:t>B) Devletin tüm dinlere eşit mesafede durması</a:t>
            </a:r>
          </a:p>
          <a:p>
            <a:pPr marL="514350" indent="-514350">
              <a:buNone/>
            </a:pPr>
            <a:r>
              <a:rPr lang="tr-TR" dirty="0" smtClean="0"/>
              <a:t>C) Kimsenin inancı nedeniyle kınanmaması</a:t>
            </a:r>
          </a:p>
          <a:p>
            <a:pPr marL="514350" indent="-514350">
              <a:buNone/>
            </a:pPr>
            <a:r>
              <a:rPr lang="tr-TR" dirty="0" smtClean="0"/>
              <a:t>D) İnanç ve ibadet özgürlüğünün mutlak olması</a:t>
            </a:r>
          </a:p>
          <a:p>
            <a:pPr marL="514350" indent="-514350">
              <a:buNone/>
            </a:pPr>
            <a:r>
              <a:rPr lang="tr-TR" dirty="0" smtClean="0"/>
              <a:t>E) Devletin dini konularda topluma hizmet</a:t>
            </a:r>
          </a:p>
          <a:p>
            <a:pPr marL="514350" indent="-514350">
              <a:buNone/>
            </a:pPr>
            <a:r>
              <a:rPr lang="tr-TR" dirty="0" smtClean="0"/>
              <a:t>etmesi</a:t>
            </a:r>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solidFill>
                <a:srgbClr val="FF0000"/>
              </a:solidFill>
            </a:endParaRPr>
          </a:p>
        </p:txBody>
      </p:sp>
      <p:sp>
        <p:nvSpPr>
          <p:cNvPr id="3" name="2 İçerik Yer Tutucusu"/>
          <p:cNvSpPr>
            <a:spLocks noGrp="1"/>
          </p:cNvSpPr>
          <p:nvPr>
            <p:ph idx="1"/>
          </p:nvPr>
        </p:nvSpPr>
        <p:spPr>
          <a:xfrm>
            <a:off x="457200" y="1340768"/>
            <a:ext cx="8229600" cy="4785395"/>
          </a:xfrm>
        </p:spPr>
        <p:txBody>
          <a:bodyPr>
            <a:normAutofit fontScale="92500" lnSpcReduction="10000"/>
          </a:bodyPr>
          <a:lstStyle/>
          <a:p>
            <a:pPr>
              <a:buNone/>
            </a:pPr>
            <a:r>
              <a:rPr lang="tr-TR" b="1" dirty="0" smtClean="0"/>
              <a:t>	Aşağıdakilerden hangisi laik devlet</a:t>
            </a:r>
          </a:p>
          <a:p>
            <a:pPr>
              <a:buNone/>
            </a:pPr>
            <a:r>
              <a:rPr lang="tr-TR" b="1" dirty="0" smtClean="0"/>
              <a:t>ilkelerinden biri </a:t>
            </a:r>
            <a:r>
              <a:rPr lang="tr-TR" b="1" u="sng" dirty="0" smtClean="0"/>
              <a:t>değildir</a:t>
            </a:r>
            <a:r>
              <a:rPr lang="tr-TR" b="1" dirty="0" smtClean="0"/>
              <a:t>?</a:t>
            </a:r>
            <a:endParaRPr lang="tr-TR" dirty="0" smtClean="0"/>
          </a:p>
          <a:p>
            <a:pPr marL="514350" indent="-514350">
              <a:buAutoNum type="alphaUcParenR"/>
            </a:pPr>
            <a:r>
              <a:rPr lang="tr-TR" dirty="0" smtClean="0"/>
              <a:t>Herkesin din ve vicdan özgürlüğüne sahip</a:t>
            </a:r>
          </a:p>
          <a:p>
            <a:pPr marL="514350" indent="-514350">
              <a:buNone/>
            </a:pPr>
            <a:r>
              <a:rPr lang="tr-TR" dirty="0" smtClean="0"/>
              <a:t>olması</a:t>
            </a:r>
          </a:p>
          <a:p>
            <a:pPr marL="514350" indent="-514350">
              <a:buNone/>
            </a:pPr>
            <a:r>
              <a:rPr lang="tr-TR" dirty="0" smtClean="0"/>
              <a:t>B) Devletin tüm dinlere eşit mesafede durması</a:t>
            </a:r>
          </a:p>
          <a:p>
            <a:pPr marL="514350" indent="-514350">
              <a:buNone/>
            </a:pPr>
            <a:r>
              <a:rPr lang="tr-TR" dirty="0" smtClean="0"/>
              <a:t>C) Kimsenin inancı nedeniyle kınanmaması</a:t>
            </a:r>
          </a:p>
          <a:p>
            <a:pPr marL="514350" indent="-514350">
              <a:buNone/>
            </a:pPr>
            <a:r>
              <a:rPr lang="tr-TR" dirty="0" smtClean="0">
                <a:solidFill>
                  <a:srgbClr val="FF0000"/>
                </a:solidFill>
              </a:rPr>
              <a:t>D) İnanç ve ibadet özgürlüğünün mutlak olması</a:t>
            </a:r>
          </a:p>
          <a:p>
            <a:pPr marL="514350" indent="-514350">
              <a:buNone/>
            </a:pPr>
            <a:r>
              <a:rPr lang="tr-TR" dirty="0" smtClean="0"/>
              <a:t>E) Devletin dini konularda topluma hizmet</a:t>
            </a:r>
          </a:p>
          <a:p>
            <a:pPr marL="514350" indent="-514350">
              <a:buNone/>
            </a:pPr>
            <a:r>
              <a:rPr lang="tr-TR" dirty="0" smtClean="0"/>
              <a:t>etmesi</a:t>
            </a:r>
            <a:endParaRPr lang="tr-T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fontScale="92500" lnSpcReduction="20000"/>
          </a:bodyPr>
          <a:lstStyle/>
          <a:p>
            <a:pPr>
              <a:buNone/>
            </a:pPr>
            <a:r>
              <a:rPr lang="tr-TR" b="1" dirty="0" smtClean="0"/>
              <a:t>	Aşağıdaki ifadelerden hangisi sosyal devlet için</a:t>
            </a:r>
          </a:p>
          <a:p>
            <a:pPr>
              <a:buNone/>
            </a:pPr>
            <a:r>
              <a:rPr lang="tr-TR" b="1" u="sng" dirty="0" smtClean="0"/>
              <a:t>söylenemez</a:t>
            </a:r>
            <a:r>
              <a:rPr lang="tr-TR" b="1" dirty="0" smtClean="0"/>
              <a:t>?</a:t>
            </a:r>
            <a:endParaRPr lang="tr-TR" dirty="0" smtClean="0"/>
          </a:p>
          <a:p>
            <a:pPr marL="514350" indent="-514350">
              <a:buNone/>
            </a:pPr>
            <a:r>
              <a:rPr lang="tr-TR" dirty="0" smtClean="0"/>
              <a:t>A) Kişiler arasında mutlak bir eşitlik sağlamayı</a:t>
            </a:r>
          </a:p>
          <a:p>
            <a:pPr marL="514350" indent="-514350">
              <a:buNone/>
            </a:pPr>
            <a:r>
              <a:rPr lang="tr-TR" dirty="0" smtClean="0"/>
              <a:t>amaçlar                                                                                    </a:t>
            </a:r>
          </a:p>
          <a:p>
            <a:pPr marL="514350" indent="-514350">
              <a:buNone/>
            </a:pPr>
            <a:r>
              <a:rPr lang="tr-TR" dirty="0" smtClean="0"/>
              <a:t>B) Herkese asgari bir hayat seviyesi sağlamayı</a:t>
            </a:r>
          </a:p>
          <a:p>
            <a:pPr marL="514350" indent="-514350">
              <a:buNone/>
            </a:pPr>
            <a:r>
              <a:rPr lang="tr-TR" dirty="0" smtClean="0"/>
              <a:t>amaçlar                                                                                     </a:t>
            </a:r>
          </a:p>
          <a:p>
            <a:pPr marL="514350" indent="-514350">
              <a:buNone/>
            </a:pPr>
            <a:r>
              <a:rPr lang="tr-TR" dirty="0" smtClean="0"/>
              <a:t>C) Toplumsal adalet ve barışı tesis etmeyi amaçlar              </a:t>
            </a:r>
          </a:p>
          <a:p>
            <a:pPr marL="514350" indent="-514350">
              <a:buNone/>
            </a:pPr>
            <a:r>
              <a:rPr lang="tr-TR" dirty="0" smtClean="0"/>
              <a:t>D) Devletin sosyal ve ekonomik hayata aktif</a:t>
            </a:r>
          </a:p>
          <a:p>
            <a:pPr marL="514350" indent="-514350">
              <a:buNone/>
            </a:pPr>
            <a:r>
              <a:rPr lang="tr-TR" dirty="0" smtClean="0"/>
              <a:t>müdahalesini öngörür                                                                  </a:t>
            </a:r>
          </a:p>
          <a:p>
            <a:pPr marL="514350" indent="-514350">
              <a:buNone/>
            </a:pPr>
            <a:r>
              <a:rPr lang="tr-TR" dirty="0" smtClean="0"/>
              <a:t>E) Adil vergilendirmeyi esas alır</a:t>
            </a:r>
          </a:p>
          <a:p>
            <a:endParaRPr lang="tr-TR" dirty="0" smtClean="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fontScale="92500" lnSpcReduction="20000"/>
          </a:bodyPr>
          <a:lstStyle/>
          <a:p>
            <a:pPr>
              <a:buNone/>
            </a:pPr>
            <a:r>
              <a:rPr lang="tr-TR" b="1" dirty="0" smtClean="0"/>
              <a:t>	Aşağıdaki ifadelerden hangisi sosyal devlet için</a:t>
            </a:r>
          </a:p>
          <a:p>
            <a:pPr>
              <a:buNone/>
            </a:pPr>
            <a:r>
              <a:rPr lang="tr-TR" b="1" u="sng" dirty="0" smtClean="0"/>
              <a:t>söylenemez</a:t>
            </a:r>
            <a:r>
              <a:rPr lang="tr-TR" b="1" dirty="0" smtClean="0"/>
              <a:t>?</a:t>
            </a:r>
            <a:endParaRPr lang="tr-TR" dirty="0" smtClean="0"/>
          </a:p>
          <a:p>
            <a:pPr marL="514350" indent="-514350">
              <a:buNone/>
            </a:pPr>
            <a:r>
              <a:rPr lang="tr-TR" dirty="0" smtClean="0">
                <a:solidFill>
                  <a:srgbClr val="FF0000"/>
                </a:solidFill>
              </a:rPr>
              <a:t>A) Kişiler arasında mutlak bir eşitlik sağlamayı</a:t>
            </a:r>
          </a:p>
          <a:p>
            <a:pPr marL="514350" indent="-514350">
              <a:buNone/>
            </a:pPr>
            <a:r>
              <a:rPr lang="tr-TR" dirty="0" smtClean="0">
                <a:solidFill>
                  <a:srgbClr val="FF0000"/>
                </a:solidFill>
              </a:rPr>
              <a:t>amaçlar                                                                                    </a:t>
            </a:r>
          </a:p>
          <a:p>
            <a:pPr marL="514350" indent="-514350">
              <a:buNone/>
            </a:pPr>
            <a:r>
              <a:rPr lang="tr-TR" dirty="0" smtClean="0"/>
              <a:t>B) Herkese asgari bir hayat seviyesi sağlamayı</a:t>
            </a:r>
          </a:p>
          <a:p>
            <a:pPr marL="514350" indent="-514350">
              <a:buNone/>
            </a:pPr>
            <a:r>
              <a:rPr lang="tr-TR" dirty="0" smtClean="0"/>
              <a:t>amaçlar                                                                                     </a:t>
            </a:r>
          </a:p>
          <a:p>
            <a:pPr marL="514350" indent="-514350">
              <a:buNone/>
            </a:pPr>
            <a:r>
              <a:rPr lang="tr-TR" dirty="0" smtClean="0"/>
              <a:t>C) Toplumsal adalet ve barışı tesis etmeyi amaçlar              </a:t>
            </a:r>
          </a:p>
          <a:p>
            <a:pPr marL="514350" indent="-514350">
              <a:buNone/>
            </a:pPr>
            <a:r>
              <a:rPr lang="tr-TR" dirty="0" smtClean="0"/>
              <a:t>D) Devletin sosyal ve ekonomik hayata aktif</a:t>
            </a:r>
          </a:p>
          <a:p>
            <a:pPr marL="514350" indent="-514350">
              <a:buNone/>
            </a:pPr>
            <a:r>
              <a:rPr lang="tr-TR" dirty="0" smtClean="0"/>
              <a:t>müdahalesini öngörür                                                                  </a:t>
            </a:r>
          </a:p>
          <a:p>
            <a:pPr marL="514350" indent="-514350">
              <a:buNone/>
            </a:pPr>
            <a:r>
              <a:rPr lang="tr-TR" dirty="0" smtClean="0"/>
              <a:t>E) Adil vergilendirmeyi esas alır</a:t>
            </a:r>
          </a:p>
          <a:p>
            <a:endParaRPr lang="tr-TR" dirty="0" smtClean="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Devletin iktisadi ve sosyal ödevlerinin sınırı</a:t>
            </a:r>
          </a:p>
          <a:p>
            <a:pPr>
              <a:buNone/>
            </a:pPr>
            <a:r>
              <a:rPr lang="tr-TR" b="1" dirty="0" smtClean="0"/>
              <a:t>hangisinde doğru olarak verilmiştir?                                   </a:t>
            </a:r>
            <a:endParaRPr lang="tr-TR" dirty="0" smtClean="0"/>
          </a:p>
          <a:p>
            <a:pPr>
              <a:buNone/>
            </a:pPr>
            <a:r>
              <a:rPr lang="tr-TR" dirty="0" smtClean="0"/>
              <a:t>A) Herhangi bir sınırlama yoktur.</a:t>
            </a:r>
            <a:r>
              <a:rPr lang="tr-TR" b="1" dirty="0" smtClean="0"/>
              <a:t>                                            </a:t>
            </a:r>
          </a:p>
          <a:p>
            <a:pPr marL="514350" indent="-514350">
              <a:buNone/>
            </a:pPr>
            <a:r>
              <a:rPr lang="tr-TR" dirty="0" smtClean="0"/>
              <a:t>B) Hukuk devletinin gerekleriyle sınırlıdır.</a:t>
            </a:r>
            <a:r>
              <a:rPr lang="tr-TR" b="1" dirty="0" smtClean="0"/>
              <a:t>                  </a:t>
            </a:r>
          </a:p>
          <a:p>
            <a:pPr marL="514350" indent="-514350">
              <a:buNone/>
            </a:pPr>
            <a:r>
              <a:rPr lang="tr-TR" dirty="0" smtClean="0"/>
              <a:t>C) Laik devlet ilkesi gerekleriyle sınırlıdır.</a:t>
            </a:r>
            <a:r>
              <a:rPr lang="tr-TR" b="1" dirty="0" smtClean="0"/>
              <a:t>                          </a:t>
            </a:r>
          </a:p>
          <a:p>
            <a:pPr marL="514350" indent="-514350">
              <a:buNone/>
            </a:pPr>
            <a:r>
              <a:rPr lang="tr-TR" dirty="0" smtClean="0"/>
              <a:t>D) Mali kaynakların yeterliliği ölçüsünde yerine</a:t>
            </a:r>
          </a:p>
          <a:p>
            <a:pPr marL="514350" indent="-514350">
              <a:buNone/>
            </a:pPr>
            <a:r>
              <a:rPr lang="tr-TR" dirty="0" smtClean="0"/>
              <a:t>getirir.</a:t>
            </a:r>
            <a:r>
              <a:rPr lang="tr-TR" b="1" dirty="0" smtClean="0"/>
              <a:t>                                                                                            </a:t>
            </a:r>
          </a:p>
          <a:p>
            <a:pPr marL="514350" indent="-514350">
              <a:buNone/>
            </a:pPr>
            <a:r>
              <a:rPr lang="tr-TR" dirty="0" smtClean="0"/>
              <a:t>E) Demokratik devlet ilkesi gerekleriyle sınırlıdır.</a:t>
            </a:r>
          </a:p>
          <a:p>
            <a:endParaRPr lang="tr-TR"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2420888"/>
            <a:ext cx="8229600" cy="1143000"/>
          </a:xfrm>
        </p:spPr>
        <p:txBody>
          <a:bodyPr/>
          <a:lstStyle/>
          <a:p>
            <a:r>
              <a:rPr lang="tr-TR" b="1" dirty="0" smtClean="0">
                <a:solidFill>
                  <a:srgbClr val="0000FF"/>
                </a:solidFill>
              </a:rPr>
              <a:t>GENEL ESASLAR</a:t>
            </a:r>
            <a:endParaRPr lang="tr-TR" b="1" dirty="0">
              <a:solidFill>
                <a:srgbClr val="0000FF"/>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sz="3200" b="1" dirty="0" smtClean="0">
                <a:solidFill>
                  <a:srgbClr val="FF0000"/>
                </a:solidFill>
              </a:rPr>
              <a:t>ÖRNEK SORU</a:t>
            </a:r>
            <a:endParaRPr lang="tr-TR" dirty="0"/>
          </a:p>
        </p:txBody>
      </p:sp>
      <p:sp>
        <p:nvSpPr>
          <p:cNvPr id="3" name="2 İçerik Yer Tutucusu"/>
          <p:cNvSpPr>
            <a:spLocks noGrp="1"/>
          </p:cNvSpPr>
          <p:nvPr>
            <p:ph idx="1"/>
          </p:nvPr>
        </p:nvSpPr>
        <p:spPr>
          <a:xfrm>
            <a:off x="457200" y="1340768"/>
            <a:ext cx="8229600" cy="4785395"/>
          </a:xfrm>
        </p:spPr>
        <p:txBody>
          <a:bodyPr>
            <a:normAutofit/>
          </a:bodyPr>
          <a:lstStyle/>
          <a:p>
            <a:pPr>
              <a:buNone/>
            </a:pPr>
            <a:r>
              <a:rPr lang="tr-TR" b="1" dirty="0" smtClean="0"/>
              <a:t>	Devletin iktisadi ve sosyal ödevlerinin sınırı</a:t>
            </a:r>
          </a:p>
          <a:p>
            <a:pPr>
              <a:buNone/>
            </a:pPr>
            <a:r>
              <a:rPr lang="tr-TR" b="1" dirty="0" smtClean="0"/>
              <a:t>hangisinde doğru olarak verilmiştir?                                   </a:t>
            </a:r>
            <a:endParaRPr lang="tr-TR" dirty="0" smtClean="0"/>
          </a:p>
          <a:p>
            <a:pPr>
              <a:buNone/>
            </a:pPr>
            <a:r>
              <a:rPr lang="tr-TR" dirty="0" smtClean="0"/>
              <a:t>A) Herhangi bir sınırlama yoktur.</a:t>
            </a:r>
            <a:r>
              <a:rPr lang="tr-TR" b="1" dirty="0" smtClean="0"/>
              <a:t>                                            </a:t>
            </a:r>
          </a:p>
          <a:p>
            <a:pPr marL="514350" indent="-514350">
              <a:buNone/>
            </a:pPr>
            <a:r>
              <a:rPr lang="tr-TR" dirty="0" smtClean="0"/>
              <a:t>B) Hukuk devletinin gerekleriyle sınırlıdır.</a:t>
            </a:r>
            <a:r>
              <a:rPr lang="tr-TR" b="1" dirty="0" smtClean="0"/>
              <a:t>                  </a:t>
            </a:r>
          </a:p>
          <a:p>
            <a:pPr marL="514350" indent="-514350">
              <a:buNone/>
            </a:pPr>
            <a:r>
              <a:rPr lang="tr-TR" dirty="0" smtClean="0"/>
              <a:t>C) Laik devlet ilkesi gerekleriyle sınırlıdır.</a:t>
            </a:r>
            <a:r>
              <a:rPr lang="tr-TR" b="1" dirty="0" smtClean="0"/>
              <a:t>                          </a:t>
            </a:r>
          </a:p>
          <a:p>
            <a:pPr marL="514350" indent="-514350">
              <a:buNone/>
            </a:pPr>
            <a:r>
              <a:rPr lang="tr-TR" dirty="0" smtClean="0">
                <a:solidFill>
                  <a:srgbClr val="FF0000"/>
                </a:solidFill>
              </a:rPr>
              <a:t>D) Mali kaynakların yeterliliği ölçüsünde yerine</a:t>
            </a:r>
          </a:p>
          <a:p>
            <a:pPr marL="514350" indent="-514350">
              <a:buNone/>
            </a:pPr>
            <a:r>
              <a:rPr lang="tr-TR" dirty="0" smtClean="0">
                <a:solidFill>
                  <a:srgbClr val="FF0000"/>
                </a:solidFill>
              </a:rPr>
              <a:t>getirir.</a:t>
            </a:r>
            <a:r>
              <a:rPr lang="tr-TR" b="1" dirty="0" smtClean="0">
                <a:solidFill>
                  <a:srgbClr val="FF0000"/>
                </a:solidFill>
              </a:rPr>
              <a:t>                                                                                            </a:t>
            </a:r>
          </a:p>
          <a:p>
            <a:pPr marL="514350" indent="-514350">
              <a:buNone/>
            </a:pPr>
            <a:r>
              <a:rPr lang="tr-TR" dirty="0" smtClean="0"/>
              <a:t>E) Demokratik devlet ilkesi gerekleriyle sınırlıdır.</a:t>
            </a:r>
          </a:p>
          <a:p>
            <a:endParaRPr lang="tr-TR" dirty="0" smtClean="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052736"/>
            <a:ext cx="8229600" cy="4752528"/>
          </a:xfrm>
        </p:spPr>
        <p:txBody>
          <a:bodyPr>
            <a:normAutofit/>
          </a:bodyPr>
          <a:lstStyle/>
          <a:p>
            <a:r>
              <a:rPr lang="tr-TR" sz="5400" b="1" i="1" dirty="0" smtClean="0">
                <a:solidFill>
                  <a:srgbClr val="FF0000"/>
                </a:solidFill>
              </a:rPr>
              <a:t>TEŞEKKÜRLER</a:t>
            </a:r>
            <a:br>
              <a:rPr lang="tr-TR" sz="5400" b="1" i="1" dirty="0" smtClean="0">
                <a:solidFill>
                  <a:srgbClr val="FF0000"/>
                </a:solidFill>
              </a:rPr>
            </a:br>
            <a:r>
              <a:rPr lang="tr-TR" sz="5400" b="1" i="1" dirty="0" smtClean="0">
                <a:solidFill>
                  <a:srgbClr val="FF0000"/>
                </a:solidFill>
              </a:rPr>
              <a:t/>
            </a:r>
            <a:br>
              <a:rPr lang="tr-TR" sz="5400" b="1" i="1" dirty="0" smtClean="0">
                <a:solidFill>
                  <a:srgbClr val="FF0000"/>
                </a:solidFill>
              </a:rPr>
            </a:br>
            <a:r>
              <a:rPr lang="tr-TR" sz="5400" b="1" i="1" dirty="0" smtClean="0">
                <a:solidFill>
                  <a:srgbClr val="FF0000"/>
                </a:solidFill>
              </a:rPr>
              <a:t/>
            </a:r>
            <a:br>
              <a:rPr lang="tr-TR" sz="5400" b="1" i="1" dirty="0" smtClean="0">
                <a:solidFill>
                  <a:srgbClr val="FF0000"/>
                </a:solidFill>
              </a:rPr>
            </a:br>
            <a:r>
              <a:rPr lang="tr-TR" sz="5400" b="1" i="1" dirty="0" smtClean="0">
                <a:solidFill>
                  <a:srgbClr val="0000FF"/>
                </a:solidFill>
              </a:rPr>
              <a:t>HAZIRLAYAN</a:t>
            </a:r>
            <a:br>
              <a:rPr lang="tr-TR" sz="5400" b="1" i="1" dirty="0" smtClean="0">
                <a:solidFill>
                  <a:srgbClr val="0000FF"/>
                </a:solidFill>
              </a:rPr>
            </a:br>
            <a:r>
              <a:rPr lang="tr-TR" sz="5400" b="1" i="1" dirty="0" smtClean="0">
                <a:solidFill>
                  <a:srgbClr val="0000FF"/>
                </a:solidFill>
              </a:rPr>
              <a:t>FERİD SUDAGEZ</a:t>
            </a:r>
            <a:endParaRPr lang="tr-TR" sz="5400" i="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lstStyle/>
          <a:p>
            <a:pPr>
              <a:buNone/>
            </a:pPr>
            <a:r>
              <a:rPr lang="tr-TR" dirty="0" smtClean="0"/>
              <a:t>	</a:t>
            </a:r>
            <a:r>
              <a:rPr lang="tr-TR" b="1" dirty="0" smtClean="0">
                <a:solidFill>
                  <a:srgbClr val="FF0000"/>
                </a:solidFill>
              </a:rPr>
              <a:t>I. Devletin şekli </a:t>
            </a:r>
          </a:p>
          <a:p>
            <a:pPr>
              <a:buNone/>
            </a:pPr>
            <a:r>
              <a:rPr lang="tr-TR" dirty="0" smtClean="0"/>
              <a:t>    </a:t>
            </a:r>
            <a:r>
              <a:rPr lang="tr-TR" b="1" dirty="0" smtClean="0"/>
              <a:t>Madde 1 </a:t>
            </a:r>
            <a:r>
              <a:rPr lang="tr-TR" dirty="0" smtClean="0"/>
              <a:t>– Türkiye Devleti bir Cumhuriyettir. </a:t>
            </a:r>
          </a:p>
          <a:p>
            <a:endParaRPr lang="tr-TR" dirty="0" smtClean="0"/>
          </a:p>
          <a:p>
            <a:pPr>
              <a:buNone/>
            </a:pPr>
            <a:r>
              <a:rPr lang="tr-TR" dirty="0" smtClean="0"/>
              <a:t>	</a:t>
            </a:r>
            <a:r>
              <a:rPr lang="tr-TR" b="1" dirty="0" smtClean="0">
                <a:solidFill>
                  <a:srgbClr val="FF0000"/>
                </a:solidFill>
              </a:rPr>
              <a:t>II. Cumhuriyetin nitelikleri </a:t>
            </a:r>
          </a:p>
          <a:p>
            <a:pPr>
              <a:buNone/>
            </a:pPr>
            <a:r>
              <a:rPr lang="tr-TR" dirty="0" smtClean="0"/>
              <a:t>    </a:t>
            </a:r>
            <a:r>
              <a:rPr lang="tr-TR" b="1" dirty="0" smtClean="0"/>
              <a:t>Madde 2 </a:t>
            </a:r>
            <a:r>
              <a:rPr lang="tr-TR" dirty="0" smtClean="0"/>
              <a:t>– Türkiye Cumhuriyeti, toplumun huzuru, milli dayanışma ve adalet anlayışı içinde, insan haklarına saygılı, Atatürk milliyetçiliğine bağlı, başlangıçta belirtilen temel ilkelere dayanan, demokratik, laik ve sosyal bir hukuk devletidir. </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normAutofit fontScale="92500" lnSpcReduction="20000"/>
          </a:bodyPr>
          <a:lstStyle/>
          <a:p>
            <a:pPr>
              <a:buNone/>
            </a:pPr>
            <a:r>
              <a:rPr lang="tr-TR" dirty="0" smtClean="0"/>
              <a:t>	</a:t>
            </a:r>
            <a:r>
              <a:rPr lang="tr-TR" b="1" dirty="0" smtClean="0">
                <a:solidFill>
                  <a:srgbClr val="FF0000"/>
                </a:solidFill>
              </a:rPr>
              <a:t>III. Devletin bütünlüğü, Resmî dili, bayrağı, milli marşı ve başkenti </a:t>
            </a:r>
          </a:p>
          <a:p>
            <a:pPr>
              <a:buNone/>
            </a:pPr>
            <a:r>
              <a:rPr lang="tr-TR" dirty="0" smtClean="0"/>
              <a:t>    </a:t>
            </a:r>
            <a:r>
              <a:rPr lang="tr-TR" b="1" dirty="0" smtClean="0"/>
              <a:t>Madde 3 </a:t>
            </a:r>
            <a:r>
              <a:rPr lang="tr-TR" dirty="0" smtClean="0"/>
              <a:t>– Türkiye Devleti, ülkesi ve milletiyle bölünmez bir bütündür. Dili Türkçedir. Bayrağı, şekli kanununda belirtilen, beyaz ay yıldızlı al bayraktır. Milli marşı "İstiklal Marşı"dır. Başkenti Ankara'dır.</a:t>
            </a:r>
          </a:p>
          <a:p>
            <a:endParaRPr lang="tr-TR" dirty="0" smtClean="0"/>
          </a:p>
          <a:p>
            <a:pPr>
              <a:buNone/>
            </a:pPr>
            <a:r>
              <a:rPr lang="tr-TR" dirty="0" smtClean="0"/>
              <a:t>	</a:t>
            </a:r>
            <a:r>
              <a:rPr lang="tr-TR" b="1" dirty="0" smtClean="0">
                <a:solidFill>
                  <a:srgbClr val="FF0000"/>
                </a:solidFill>
              </a:rPr>
              <a:t>IV. Değiştirilemeyecek hükümler</a:t>
            </a:r>
          </a:p>
          <a:p>
            <a:pPr>
              <a:buNone/>
            </a:pPr>
            <a:r>
              <a:rPr lang="tr-TR" dirty="0" smtClean="0"/>
              <a:t>    </a:t>
            </a:r>
            <a:r>
              <a:rPr lang="tr-TR" b="1" dirty="0" smtClean="0"/>
              <a:t>Madde 4 </a:t>
            </a:r>
            <a:r>
              <a:rPr lang="tr-TR" dirty="0" smtClean="0"/>
              <a:t>– Anayasanın 1’inci maddesindeki Devletin şeklinin Cumhuriyet olduğu hakkındaki hüküm ile, 2’nci maddesindeki Cumhuriyetin nitelikleri ve 3’üncü maddesi hükümleri değiştirilemez ve değiştirilmesi teklif edilemez.</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normAutofit fontScale="85000" lnSpcReduction="10000"/>
          </a:bodyPr>
          <a:lstStyle/>
          <a:p>
            <a:pPr>
              <a:buNone/>
            </a:pPr>
            <a:r>
              <a:rPr lang="tr-TR" dirty="0" smtClean="0"/>
              <a:t>	</a:t>
            </a:r>
          </a:p>
          <a:p>
            <a:pPr>
              <a:buNone/>
            </a:pPr>
            <a:r>
              <a:rPr lang="tr-TR" b="1" dirty="0" smtClean="0">
                <a:solidFill>
                  <a:srgbClr val="FF0000"/>
                </a:solidFill>
              </a:rPr>
              <a:t>	V. Devletin temel amaç ve görevleri</a:t>
            </a:r>
          </a:p>
          <a:p>
            <a:pPr>
              <a:buNone/>
            </a:pPr>
            <a:r>
              <a:rPr lang="tr-TR" dirty="0" smtClean="0"/>
              <a:t>    </a:t>
            </a:r>
          </a:p>
          <a:p>
            <a:pPr>
              <a:buNone/>
            </a:pPr>
            <a:r>
              <a:rPr lang="tr-TR" b="1" dirty="0" smtClean="0"/>
              <a:t>	Madde 5 </a:t>
            </a:r>
            <a:r>
              <a:rPr lang="tr-TR" dirty="0" smtClean="0"/>
              <a:t>– Devletin temel amaç ve görevleri, Türk milletinin bağımsızlığını ve bütünlüğünü, ülkenin bölünmezliğini, Cumhuriyeti ve demokrasiyi korumak, kişilerin ve toplumun refah, huzur ve mutluluğunu sağlamak; kişinin temel hak ve hürriyetlerini, sosyal hukuk devleti ve adalet ilkeleriyle bağdaşmayacak surette sınırlayan siyasal, ekonomik ve sosyal engelleri kaldırmaya, insanın maddi ve manevi varlığının gelişmesi için gerekli şartları hazırlamaya çalışmaktır.</a:t>
            </a:r>
          </a:p>
          <a:p>
            <a:endParaRPr lang="tr-TR" dirty="0" smtClean="0"/>
          </a:p>
          <a:p>
            <a:pPr>
              <a:buNone/>
            </a:pPr>
            <a:r>
              <a:rPr lang="tr-TR" dirty="0" smtClean="0"/>
              <a:t>	</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413</TotalTime>
  <Words>296</Words>
  <Application>Microsoft Office PowerPoint</Application>
  <PresentationFormat>Ekran Gösterisi (4:3)</PresentationFormat>
  <Paragraphs>525</Paragraphs>
  <Slides>61</Slides>
  <Notes>0</Notes>
  <HiddenSlides>0</HiddenSlides>
  <MMClips>0</MMClips>
  <ScaleCrop>false</ScaleCrop>
  <HeadingPairs>
    <vt:vector size="4" baseType="variant">
      <vt:variant>
        <vt:lpstr>Tema</vt:lpstr>
      </vt:variant>
      <vt:variant>
        <vt:i4>1</vt:i4>
      </vt:variant>
      <vt:variant>
        <vt:lpstr>Slayt Başlıkları</vt:lpstr>
      </vt:variant>
      <vt:variant>
        <vt:i4>61</vt:i4>
      </vt:variant>
    </vt:vector>
  </HeadingPairs>
  <TitlesOfParts>
    <vt:vector size="62" baseType="lpstr">
      <vt:lpstr>Ofis Teması</vt:lpstr>
      <vt:lpstr>1982 ANAYASASI</vt:lpstr>
      <vt:lpstr>ÖZELLİKLERİ</vt:lpstr>
      <vt:lpstr>BÖLÜMLERİ</vt:lpstr>
      <vt:lpstr>I. KISIM - GENEL ESASLAR</vt:lpstr>
      <vt:lpstr>Slayt 5</vt:lpstr>
      <vt:lpstr>GENEL ESASLAR</vt:lpstr>
      <vt:lpstr>Slayt 7</vt:lpstr>
      <vt:lpstr>Slayt 8</vt:lpstr>
      <vt:lpstr>Slayt 9</vt:lpstr>
      <vt:lpstr>Slayt 10</vt:lpstr>
      <vt:lpstr>Slayt 11</vt:lpstr>
      <vt:lpstr>CUMHURİYETİN NİTELİKLERİ</vt:lpstr>
      <vt:lpstr>Slayt 13</vt:lpstr>
      <vt:lpstr>Slayt 14</vt:lpstr>
      <vt:lpstr>Slayt 15</vt:lpstr>
      <vt:lpstr>Slayt 16</vt:lpstr>
      <vt:lpstr>Slayt 17</vt:lpstr>
      <vt:lpstr>Slayt 18</vt:lpstr>
      <vt:lpstr>Slayt 19</vt:lpstr>
      <vt:lpstr>Slayt 20</vt:lpstr>
      <vt:lpstr>KPSS LİSANS (2010)</vt:lpstr>
      <vt:lpstr>KPSS LİSANS (2010)</vt:lpstr>
      <vt:lpstr>KPSS ÖNLİSANS (2006)</vt:lpstr>
      <vt:lpstr>KPSS ÖNLİSANS (2006)</vt:lpstr>
      <vt:lpstr>KPSS ÖNLİSANS (2010)</vt:lpstr>
      <vt:lpstr>KPSS ÖNLİSANS (2010)</vt:lpstr>
      <vt:lpstr>KPSS LİSANS (2013)</vt:lpstr>
      <vt:lpstr>KPSS LİSANS (2013)</vt:lpstr>
      <vt:lpstr>KPSS LİSANS (2019)</vt:lpstr>
      <vt:lpstr>KPSS LİSANS (2019)</vt:lpstr>
      <vt:lpstr>KPSS ÖNLİSANS (2012)</vt:lpstr>
      <vt:lpstr>KPSS ÖNLİSANS (2012)</vt:lpstr>
      <vt:lpstr>KPSS LİSANS (2007)</vt:lpstr>
      <vt:lpstr>KPSS LİSANS (2007)</vt:lpstr>
      <vt:lpstr>KPSS ÖNLİSANS (2008)</vt:lpstr>
      <vt:lpstr>KPSS ÖNLİSANS (2008)</vt:lpstr>
      <vt:lpstr>KPSS LİSANS (2017)</vt:lpstr>
      <vt:lpstr>KPSS LİSANS (2017)</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ÖRNEK SORU</vt:lpstr>
      <vt:lpstr>TEŞEKKÜRLER   HAZIRLAYAN FERİD SUDAGEZ</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1982 ANAYASASI</dc:title>
  <dc:creator>hsyn</dc:creator>
  <cp:lastModifiedBy>hsyn</cp:lastModifiedBy>
  <cp:revision>46</cp:revision>
  <dcterms:created xsi:type="dcterms:W3CDTF">2020-03-27T20:34:50Z</dcterms:created>
  <dcterms:modified xsi:type="dcterms:W3CDTF">2020-04-14T10:08:44Z</dcterms:modified>
</cp:coreProperties>
</file>