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355" r:id="rId4"/>
    <p:sldId id="356" r:id="rId5"/>
    <p:sldId id="357" r:id="rId6"/>
    <p:sldId id="358" r:id="rId7"/>
    <p:sldId id="359" r:id="rId8"/>
    <p:sldId id="360" r:id="rId9"/>
    <p:sldId id="361" r:id="rId10"/>
    <p:sldId id="263" r:id="rId11"/>
    <p:sldId id="365" r:id="rId12"/>
    <p:sldId id="374" r:id="rId13"/>
    <p:sldId id="375" r:id="rId14"/>
    <p:sldId id="367" r:id="rId15"/>
    <p:sldId id="366" r:id="rId16"/>
    <p:sldId id="376" r:id="rId17"/>
    <p:sldId id="377" r:id="rId18"/>
    <p:sldId id="368" r:id="rId19"/>
    <p:sldId id="369" r:id="rId20"/>
    <p:sldId id="372" r:id="rId21"/>
    <p:sldId id="373" r:id="rId22"/>
    <p:sldId id="378" r:id="rId23"/>
    <p:sldId id="379" r:id="rId24"/>
    <p:sldId id="370" r:id="rId25"/>
    <p:sldId id="371" r:id="rId26"/>
    <p:sldId id="380" r:id="rId27"/>
    <p:sldId id="381" r:id="rId28"/>
    <p:sldId id="364" r:id="rId29"/>
    <p:sldId id="363" r:id="rId30"/>
    <p:sldId id="382" r:id="rId31"/>
    <p:sldId id="394" r:id="rId32"/>
    <p:sldId id="384" r:id="rId33"/>
    <p:sldId id="395" r:id="rId34"/>
    <p:sldId id="388" r:id="rId35"/>
    <p:sldId id="389" r:id="rId36"/>
    <p:sldId id="390" r:id="rId37"/>
    <p:sldId id="391" r:id="rId38"/>
    <p:sldId id="392" r:id="rId39"/>
    <p:sldId id="393" r:id="rId40"/>
    <p:sldId id="386" r:id="rId41"/>
    <p:sldId id="387" r:id="rId42"/>
    <p:sldId id="324" r:id="rId4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FF3300"/>
    <a:srgbClr val="CC0000"/>
    <a:srgbClr val="03035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59" autoAdjust="0"/>
    <p:restoredTop sz="94660"/>
  </p:normalViewPr>
  <p:slideViewPr>
    <p:cSldViewPr>
      <p:cViewPr varScale="1">
        <p:scale>
          <a:sx n="73" d="100"/>
          <a:sy n="73" d="100"/>
        </p:scale>
        <p:origin x="-144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9B4A-89D2-45D1-9863-DA07F924F378}" type="datetimeFigureOut">
              <a:rPr lang="tr-TR" smtClean="0"/>
              <a:pPr/>
              <a:t>14.04.2020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B0715-237D-411D-BCD1-64E58606C1B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9B4A-89D2-45D1-9863-DA07F924F378}" type="datetimeFigureOut">
              <a:rPr lang="tr-TR" smtClean="0"/>
              <a:pPr/>
              <a:t>14.04.2020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B0715-237D-411D-BCD1-64E58606C1B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9B4A-89D2-45D1-9863-DA07F924F378}" type="datetimeFigureOut">
              <a:rPr lang="tr-TR" smtClean="0"/>
              <a:pPr/>
              <a:t>14.04.2020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B0715-237D-411D-BCD1-64E58606C1B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9B4A-89D2-45D1-9863-DA07F924F378}" type="datetimeFigureOut">
              <a:rPr lang="tr-TR" smtClean="0"/>
              <a:pPr/>
              <a:t>14.04.2020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B0715-237D-411D-BCD1-64E58606C1B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9B4A-89D2-45D1-9863-DA07F924F378}" type="datetimeFigureOut">
              <a:rPr lang="tr-TR" smtClean="0"/>
              <a:pPr/>
              <a:t>14.04.2020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B0715-237D-411D-BCD1-64E58606C1B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9B4A-89D2-45D1-9863-DA07F924F378}" type="datetimeFigureOut">
              <a:rPr lang="tr-TR" smtClean="0"/>
              <a:pPr/>
              <a:t>14.04.2020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B0715-237D-411D-BCD1-64E58606C1B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9B4A-89D2-45D1-9863-DA07F924F378}" type="datetimeFigureOut">
              <a:rPr lang="tr-TR" smtClean="0"/>
              <a:pPr/>
              <a:t>14.04.2020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B0715-237D-411D-BCD1-64E58606C1B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9B4A-89D2-45D1-9863-DA07F924F378}" type="datetimeFigureOut">
              <a:rPr lang="tr-TR" smtClean="0"/>
              <a:pPr/>
              <a:t>14.04.2020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B0715-237D-411D-BCD1-64E58606C1B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9B4A-89D2-45D1-9863-DA07F924F378}" type="datetimeFigureOut">
              <a:rPr lang="tr-TR" smtClean="0"/>
              <a:pPr/>
              <a:t>14.04.2020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B0715-237D-411D-BCD1-64E58606C1B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9B4A-89D2-45D1-9863-DA07F924F378}" type="datetimeFigureOut">
              <a:rPr lang="tr-TR" smtClean="0"/>
              <a:pPr/>
              <a:t>14.04.2020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B0715-237D-411D-BCD1-64E58606C1B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9B4A-89D2-45D1-9863-DA07F924F378}" type="datetimeFigureOut">
              <a:rPr lang="tr-TR" smtClean="0"/>
              <a:pPr/>
              <a:t>14.04.2020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B0715-237D-411D-BCD1-64E58606C1B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919B4A-89D2-45D1-9863-DA07F924F378}" type="datetimeFigureOut">
              <a:rPr lang="tr-TR" smtClean="0"/>
              <a:pPr/>
              <a:t>14.04.2020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2B0715-237D-411D-BCD1-64E58606C1BA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802631"/>
          </a:xfrm>
        </p:spPr>
        <p:txBody>
          <a:bodyPr>
            <a:normAutofit fontScale="90000"/>
          </a:bodyPr>
          <a:lstStyle/>
          <a:p>
            <a:r>
              <a:rPr lang="tr-TR" sz="7200" b="1" i="1" dirty="0" smtClean="0">
                <a:solidFill>
                  <a:srgbClr val="0000FF"/>
                </a:solidFill>
              </a:rPr>
              <a:t>TEMEL HAKLAR VE ÖDEVLER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LİSANS (2016)</a:t>
            </a:r>
            <a:endParaRPr lang="tr-TR" sz="32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tr-TR" b="1" dirty="0" smtClean="0"/>
              <a:t>	1982 Anayasası’na göre, aşağıdakilerden</a:t>
            </a:r>
          </a:p>
          <a:p>
            <a:pPr>
              <a:buNone/>
            </a:pPr>
            <a:r>
              <a:rPr lang="tr-TR" b="1" dirty="0" smtClean="0"/>
              <a:t>hangisi kişinin hakları ve ödevlerinden biri</a:t>
            </a:r>
          </a:p>
          <a:p>
            <a:pPr>
              <a:buNone/>
            </a:pPr>
            <a:r>
              <a:rPr lang="tr-TR" b="1" u="sng" dirty="0" smtClean="0"/>
              <a:t>değildir</a:t>
            </a:r>
            <a:r>
              <a:rPr lang="tr-TR" b="1" dirty="0" smtClean="0"/>
              <a:t>?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A) Türk vatandaşlığı</a:t>
            </a:r>
          </a:p>
          <a:p>
            <a:pPr>
              <a:buNone/>
            </a:pPr>
            <a:r>
              <a:rPr lang="tr-TR" dirty="0" smtClean="0"/>
              <a:t>B) Konut dokunulmazlığı</a:t>
            </a:r>
          </a:p>
          <a:p>
            <a:pPr>
              <a:buNone/>
            </a:pPr>
            <a:r>
              <a:rPr lang="tr-TR" dirty="0" smtClean="0"/>
              <a:t>C) Yerleşme ve seyahat hürriyeti</a:t>
            </a:r>
          </a:p>
          <a:p>
            <a:pPr>
              <a:buNone/>
            </a:pPr>
            <a:r>
              <a:rPr lang="tr-TR" dirty="0" smtClean="0"/>
              <a:t>D) Basın hürriyeti</a:t>
            </a:r>
          </a:p>
          <a:p>
            <a:pPr>
              <a:buNone/>
            </a:pPr>
            <a:r>
              <a:rPr lang="tr-TR" dirty="0" smtClean="0"/>
              <a:t>E) Din ve vicdan hürriyeti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LİSANS (2016)</a:t>
            </a:r>
            <a:endParaRPr lang="tr-TR" sz="32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tr-TR" b="1" dirty="0" smtClean="0"/>
              <a:t>	1982 Anayasası’na göre, aşağıdakilerden</a:t>
            </a:r>
          </a:p>
          <a:p>
            <a:pPr>
              <a:buNone/>
            </a:pPr>
            <a:r>
              <a:rPr lang="tr-TR" b="1" dirty="0" smtClean="0"/>
              <a:t>hangisi kişinin hakları ve ödevlerinden biri</a:t>
            </a:r>
          </a:p>
          <a:p>
            <a:pPr>
              <a:buNone/>
            </a:pPr>
            <a:r>
              <a:rPr lang="tr-TR" b="1" u="sng" dirty="0" smtClean="0"/>
              <a:t>değildir</a:t>
            </a:r>
            <a:r>
              <a:rPr lang="tr-TR" b="1" dirty="0" smtClean="0"/>
              <a:t>?</a:t>
            </a:r>
            <a:endParaRPr lang="tr-TR" dirty="0" smtClean="0"/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A) Türk vatandaşlığı</a:t>
            </a:r>
          </a:p>
          <a:p>
            <a:pPr>
              <a:buNone/>
            </a:pPr>
            <a:r>
              <a:rPr lang="tr-TR" dirty="0" smtClean="0"/>
              <a:t>B) Konut dokunulmazlığı</a:t>
            </a:r>
          </a:p>
          <a:p>
            <a:pPr>
              <a:buNone/>
            </a:pPr>
            <a:r>
              <a:rPr lang="tr-TR" dirty="0" smtClean="0"/>
              <a:t>C) Yerleşme ve seyahat hürriyeti</a:t>
            </a:r>
          </a:p>
          <a:p>
            <a:pPr>
              <a:buNone/>
            </a:pPr>
            <a:r>
              <a:rPr lang="tr-TR" dirty="0" smtClean="0"/>
              <a:t>D) Basın hürriyeti</a:t>
            </a:r>
          </a:p>
          <a:p>
            <a:pPr>
              <a:buNone/>
            </a:pPr>
            <a:r>
              <a:rPr lang="tr-TR" dirty="0" smtClean="0"/>
              <a:t>E) Din ve vicdan hürriyeti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LİSANS (2016)</a:t>
            </a:r>
            <a:endParaRPr lang="tr-TR" sz="32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78539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b="1" dirty="0" smtClean="0"/>
              <a:t>	Türk hukukuna göre dernekler </a:t>
            </a:r>
            <a:r>
              <a:rPr lang="tr-TR" b="1" u="sng" dirty="0" smtClean="0"/>
              <a:t>en az</a:t>
            </a:r>
            <a:r>
              <a:rPr lang="tr-TR" b="1" dirty="0" smtClean="0"/>
              <a:t> kaç kişi</a:t>
            </a:r>
          </a:p>
          <a:p>
            <a:pPr>
              <a:buNone/>
            </a:pPr>
            <a:r>
              <a:rPr lang="tr-TR" b="1" dirty="0" smtClean="0"/>
              <a:t>tarafından kurulabilir?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A) 3 						B) 5 </a:t>
            </a:r>
          </a:p>
          <a:p>
            <a:pPr>
              <a:buNone/>
            </a:pPr>
            <a:r>
              <a:rPr lang="tr-TR" dirty="0" smtClean="0"/>
              <a:t>C) 7 						D) 10 </a:t>
            </a:r>
          </a:p>
          <a:p>
            <a:pPr>
              <a:buNone/>
            </a:pPr>
            <a:r>
              <a:rPr lang="tr-TR" dirty="0" smtClean="0"/>
              <a:t>		     		E) 15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LİSANS (2016)</a:t>
            </a:r>
            <a:endParaRPr lang="tr-TR" sz="32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78539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b="1" dirty="0" smtClean="0"/>
              <a:t>	Türk hukukuna göre dernekler </a:t>
            </a:r>
            <a:r>
              <a:rPr lang="tr-TR" b="1" u="sng" dirty="0" smtClean="0"/>
              <a:t>en az</a:t>
            </a:r>
            <a:r>
              <a:rPr lang="tr-TR" b="1" dirty="0" smtClean="0"/>
              <a:t> kaç kişi</a:t>
            </a:r>
          </a:p>
          <a:p>
            <a:pPr>
              <a:buNone/>
            </a:pPr>
            <a:r>
              <a:rPr lang="tr-TR" b="1" dirty="0" smtClean="0"/>
              <a:t>tarafından kurulabilir?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A) 3 						B) 5 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C) 7 	</a:t>
            </a:r>
            <a:r>
              <a:rPr lang="tr-TR" dirty="0" smtClean="0"/>
              <a:t>					D) 10 </a:t>
            </a:r>
          </a:p>
          <a:p>
            <a:pPr>
              <a:buNone/>
            </a:pPr>
            <a:r>
              <a:rPr lang="tr-TR" dirty="0" smtClean="0"/>
              <a:t>		     		E) 15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LİSANS (2013)</a:t>
            </a:r>
            <a:endParaRPr lang="tr-TR" sz="32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785395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tr-TR" b="1" dirty="0" smtClean="0"/>
              <a:t>	1982 Anayasası’na göre, suç ve cezalar ile ilgili</a:t>
            </a:r>
          </a:p>
          <a:p>
            <a:pPr>
              <a:buNone/>
            </a:pPr>
            <a:r>
              <a:rPr lang="tr-TR" b="1" dirty="0" smtClean="0"/>
              <a:t>aşağıdaki ifadelerden hangisi </a:t>
            </a:r>
            <a:r>
              <a:rPr lang="tr-TR" b="1" u="sng" dirty="0" smtClean="0"/>
              <a:t>yanlıştır</a:t>
            </a:r>
            <a:r>
              <a:rPr lang="tr-TR" b="1" dirty="0" smtClean="0"/>
              <a:t>?</a:t>
            </a:r>
            <a:endParaRPr lang="tr-TR" dirty="0" smtClean="0"/>
          </a:p>
          <a:p>
            <a:pPr marL="514350" indent="-514350">
              <a:buNone/>
            </a:pPr>
            <a:r>
              <a:rPr lang="tr-TR" dirty="0" smtClean="0"/>
              <a:t>A) Kimse, işlendiği zaman yürürlükte bulunan kanunun</a:t>
            </a:r>
          </a:p>
          <a:p>
            <a:pPr marL="514350" indent="-514350">
              <a:buNone/>
            </a:pPr>
            <a:r>
              <a:rPr lang="tr-TR" dirty="0" smtClean="0"/>
              <a:t>suç saymadığı bir fiilden dolayı cezalandırılamaz.</a:t>
            </a:r>
          </a:p>
          <a:p>
            <a:pPr marL="514350" indent="-514350">
              <a:buNone/>
            </a:pPr>
            <a:r>
              <a:rPr lang="tr-TR" dirty="0" smtClean="0"/>
              <a:t>B) Ceza ve ceza yerine geçen tedbirler tüzük veya</a:t>
            </a:r>
          </a:p>
          <a:p>
            <a:pPr marL="514350" indent="-514350">
              <a:buNone/>
            </a:pPr>
            <a:r>
              <a:rPr lang="tr-TR" dirty="0" smtClean="0"/>
              <a:t>yönetmelikle düzenlenebilir.</a:t>
            </a:r>
          </a:p>
          <a:p>
            <a:pPr marL="514350" indent="-514350">
              <a:buNone/>
            </a:pPr>
            <a:r>
              <a:rPr lang="tr-TR" dirty="0" smtClean="0"/>
              <a:t>C) Ceza sorumluluğu şahsidir.</a:t>
            </a:r>
          </a:p>
          <a:p>
            <a:pPr marL="514350" indent="-514350">
              <a:buNone/>
            </a:pPr>
            <a:r>
              <a:rPr lang="tr-TR" dirty="0" smtClean="0"/>
              <a:t>D) Hiç kimse, yalnızca sözleşmeden doğan bir</a:t>
            </a:r>
          </a:p>
          <a:p>
            <a:pPr marL="514350" indent="-514350">
              <a:buNone/>
            </a:pPr>
            <a:r>
              <a:rPr lang="tr-TR" dirty="0" smtClean="0"/>
              <a:t>yükümlülüğü yerine getirememesinden dolayı</a:t>
            </a:r>
          </a:p>
          <a:p>
            <a:pPr marL="514350" indent="-514350">
              <a:buNone/>
            </a:pPr>
            <a:r>
              <a:rPr lang="tr-TR" dirty="0" smtClean="0"/>
              <a:t>özgürlüğünden yoksun bırakılamaz.</a:t>
            </a:r>
          </a:p>
          <a:p>
            <a:pPr marL="514350" indent="-514350">
              <a:buNone/>
            </a:pPr>
            <a:r>
              <a:rPr lang="tr-TR" dirty="0" smtClean="0"/>
              <a:t>E) Suçluluğu hükmen sabit oluncaya kadar kimse suçlu</a:t>
            </a:r>
          </a:p>
          <a:p>
            <a:pPr marL="514350" indent="-514350">
              <a:buNone/>
            </a:pPr>
            <a:r>
              <a:rPr lang="tr-TR" dirty="0" smtClean="0"/>
              <a:t>sayılamaz.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LİSANS (2013)</a:t>
            </a:r>
            <a:endParaRPr lang="tr-TR" sz="32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785395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tr-TR" b="1" dirty="0" smtClean="0"/>
              <a:t>	1982 Anayasası’na göre, suç ve cezalar ile ilgili</a:t>
            </a:r>
          </a:p>
          <a:p>
            <a:pPr>
              <a:buNone/>
            </a:pPr>
            <a:r>
              <a:rPr lang="tr-TR" b="1" dirty="0" smtClean="0"/>
              <a:t>aşağıdaki ifadelerden hangisi </a:t>
            </a:r>
            <a:r>
              <a:rPr lang="tr-TR" b="1" u="sng" dirty="0" smtClean="0"/>
              <a:t>yanlıştır</a:t>
            </a:r>
            <a:r>
              <a:rPr lang="tr-TR" b="1" dirty="0" smtClean="0"/>
              <a:t>?</a:t>
            </a:r>
            <a:endParaRPr lang="tr-TR" dirty="0" smtClean="0"/>
          </a:p>
          <a:p>
            <a:pPr marL="514350" indent="-514350">
              <a:buNone/>
            </a:pPr>
            <a:r>
              <a:rPr lang="tr-TR" dirty="0" smtClean="0"/>
              <a:t>A) Kimse, işlendiği zaman yürürlükte bulunan kanunun</a:t>
            </a:r>
          </a:p>
          <a:p>
            <a:pPr marL="514350" indent="-514350">
              <a:buNone/>
            </a:pPr>
            <a:r>
              <a:rPr lang="tr-TR" dirty="0" smtClean="0"/>
              <a:t>suç saymadığı bir fiilden dolayı cezalandırılamaz.</a:t>
            </a:r>
          </a:p>
          <a:p>
            <a:pPr marL="514350" indent="-514350">
              <a:buNone/>
            </a:pPr>
            <a:r>
              <a:rPr lang="tr-TR" dirty="0" smtClean="0">
                <a:solidFill>
                  <a:srgbClr val="FF0000"/>
                </a:solidFill>
              </a:rPr>
              <a:t>B) Ceza ve ceza yerine geçen tedbirler tüzük veya</a:t>
            </a:r>
          </a:p>
          <a:p>
            <a:pPr marL="514350" indent="-514350">
              <a:buNone/>
            </a:pPr>
            <a:r>
              <a:rPr lang="tr-TR" dirty="0" smtClean="0">
                <a:solidFill>
                  <a:srgbClr val="FF0000"/>
                </a:solidFill>
              </a:rPr>
              <a:t>yönetmelikle düzenlenebilir.</a:t>
            </a:r>
          </a:p>
          <a:p>
            <a:pPr marL="514350" indent="-514350">
              <a:buNone/>
            </a:pPr>
            <a:r>
              <a:rPr lang="tr-TR" dirty="0" smtClean="0"/>
              <a:t>C) Ceza sorumluluğu şahsidir.</a:t>
            </a:r>
          </a:p>
          <a:p>
            <a:pPr marL="514350" indent="-514350">
              <a:buNone/>
            </a:pPr>
            <a:r>
              <a:rPr lang="tr-TR" dirty="0" smtClean="0"/>
              <a:t>D) Hiç kimse, yalnızca sözleşmeden doğan bir</a:t>
            </a:r>
          </a:p>
          <a:p>
            <a:pPr marL="514350" indent="-514350">
              <a:buNone/>
            </a:pPr>
            <a:r>
              <a:rPr lang="tr-TR" dirty="0" smtClean="0"/>
              <a:t>yükümlülüğü yerine getirememesinden dolayı</a:t>
            </a:r>
          </a:p>
          <a:p>
            <a:pPr marL="514350" indent="-514350">
              <a:buNone/>
            </a:pPr>
            <a:r>
              <a:rPr lang="tr-TR" dirty="0" smtClean="0"/>
              <a:t>özgürlüğünden yoksun bırakılamaz.</a:t>
            </a:r>
          </a:p>
          <a:p>
            <a:pPr marL="514350" indent="-514350">
              <a:buNone/>
            </a:pPr>
            <a:r>
              <a:rPr lang="tr-TR" dirty="0" smtClean="0"/>
              <a:t>E) Suçluluğu hükmen sabit oluncaya kadar kimse suçlu</a:t>
            </a:r>
          </a:p>
          <a:p>
            <a:pPr marL="514350" indent="-514350">
              <a:buNone/>
            </a:pPr>
            <a:r>
              <a:rPr lang="tr-TR" dirty="0" smtClean="0"/>
              <a:t>sayılamaz.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LİSANS (2008)</a:t>
            </a:r>
            <a:endParaRPr lang="tr-TR" sz="32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785395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tr-TR" sz="3000" b="1" dirty="0" smtClean="0"/>
              <a:t>	1982 Anayasası’na göre, suç ve cezalarla ilgili</a:t>
            </a:r>
          </a:p>
          <a:p>
            <a:pPr>
              <a:buNone/>
            </a:pPr>
            <a:r>
              <a:rPr lang="tr-TR" sz="3000" b="1" dirty="0" smtClean="0"/>
              <a:t>aşağıdaki ifadelerden hangisi </a:t>
            </a:r>
            <a:r>
              <a:rPr lang="tr-TR" sz="3000" b="1" u="sng" dirty="0" smtClean="0"/>
              <a:t>yanlıştır</a:t>
            </a:r>
            <a:r>
              <a:rPr lang="tr-TR" sz="3000" b="1" dirty="0" smtClean="0"/>
              <a:t>?</a:t>
            </a:r>
          </a:p>
          <a:p>
            <a:pPr>
              <a:buNone/>
            </a:pPr>
            <a:r>
              <a:rPr lang="tr-TR" sz="3000" dirty="0" smtClean="0"/>
              <a:t>A) Ceza ve ceza yerine geçen güvenlik tedbirleri ancak</a:t>
            </a:r>
          </a:p>
          <a:p>
            <a:pPr marL="514350" indent="-514350">
              <a:buNone/>
            </a:pPr>
            <a:r>
              <a:rPr lang="tr-TR" sz="3000" dirty="0" smtClean="0"/>
              <a:t>kanunla konulabilir.</a:t>
            </a:r>
          </a:p>
          <a:p>
            <a:pPr marL="514350" indent="-514350">
              <a:buNone/>
            </a:pPr>
            <a:r>
              <a:rPr lang="tr-TR" sz="3000" dirty="0" smtClean="0"/>
              <a:t>B) Vatandaş hiçbir durumda suç sebebiyle yabancı bir</a:t>
            </a:r>
          </a:p>
          <a:p>
            <a:pPr marL="514350" indent="-514350">
              <a:buNone/>
            </a:pPr>
            <a:r>
              <a:rPr lang="tr-TR" sz="3000" dirty="0" smtClean="0"/>
              <a:t>ülkeye verilemez.</a:t>
            </a:r>
          </a:p>
          <a:p>
            <a:pPr>
              <a:buNone/>
            </a:pPr>
            <a:r>
              <a:rPr lang="tr-TR" sz="3000" dirty="0" smtClean="0"/>
              <a:t>C) Suçluluğu hükmen sabit oluncaya kadar hiç kimse</a:t>
            </a:r>
          </a:p>
          <a:p>
            <a:pPr>
              <a:buNone/>
            </a:pPr>
            <a:r>
              <a:rPr lang="tr-TR" sz="3000" dirty="0" smtClean="0"/>
              <a:t>suçlu sayılamaz.</a:t>
            </a:r>
          </a:p>
          <a:p>
            <a:pPr>
              <a:buNone/>
            </a:pPr>
            <a:r>
              <a:rPr lang="tr-TR" sz="3000" dirty="0" smtClean="0"/>
              <a:t>D) Ceza sorumluluğu şahsidir.</a:t>
            </a:r>
          </a:p>
          <a:p>
            <a:pPr>
              <a:buNone/>
            </a:pPr>
            <a:r>
              <a:rPr lang="tr-TR" sz="3000" dirty="0" smtClean="0"/>
              <a:t>E) Kanuna aykırı olarak elde edilmiş bulgular delil olarak</a:t>
            </a:r>
          </a:p>
          <a:p>
            <a:pPr>
              <a:buNone/>
            </a:pPr>
            <a:r>
              <a:rPr lang="tr-TR" sz="3000" dirty="0" smtClean="0"/>
              <a:t>kabul edilemez.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LİSANS (2008)</a:t>
            </a:r>
            <a:endParaRPr lang="tr-TR" sz="32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785395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tr-TR" sz="3000" b="1" dirty="0" smtClean="0"/>
              <a:t>	1982 Anayasası’na göre, suç ve cezalarla ilgili</a:t>
            </a:r>
          </a:p>
          <a:p>
            <a:pPr>
              <a:buNone/>
            </a:pPr>
            <a:r>
              <a:rPr lang="tr-TR" sz="3000" b="1" dirty="0" smtClean="0"/>
              <a:t>aşağıdaki ifadelerden hangisi </a:t>
            </a:r>
            <a:r>
              <a:rPr lang="tr-TR" sz="3000" b="1" u="sng" dirty="0" smtClean="0"/>
              <a:t>yanlıştır</a:t>
            </a:r>
            <a:r>
              <a:rPr lang="tr-TR" sz="3000" b="1" dirty="0" smtClean="0"/>
              <a:t>?</a:t>
            </a:r>
          </a:p>
          <a:p>
            <a:pPr>
              <a:buNone/>
            </a:pPr>
            <a:r>
              <a:rPr lang="tr-TR" sz="3000" dirty="0" smtClean="0"/>
              <a:t>A) Ceza ve ceza yerine geçen güvenlik tedbirleri ancak</a:t>
            </a:r>
          </a:p>
          <a:p>
            <a:pPr marL="514350" indent="-514350">
              <a:buNone/>
            </a:pPr>
            <a:r>
              <a:rPr lang="tr-TR" sz="3000" dirty="0" smtClean="0"/>
              <a:t>kanunla konulabilir.</a:t>
            </a:r>
          </a:p>
          <a:p>
            <a:pPr marL="514350" indent="-514350">
              <a:buNone/>
            </a:pPr>
            <a:r>
              <a:rPr lang="tr-TR" sz="3000" dirty="0" smtClean="0">
                <a:solidFill>
                  <a:srgbClr val="FF0000"/>
                </a:solidFill>
              </a:rPr>
              <a:t>B) Vatandaş hiçbir durumda suç sebebiyle yabancı bir</a:t>
            </a:r>
          </a:p>
          <a:p>
            <a:pPr marL="514350" indent="-514350">
              <a:buNone/>
            </a:pPr>
            <a:r>
              <a:rPr lang="tr-TR" sz="3000" dirty="0" smtClean="0">
                <a:solidFill>
                  <a:srgbClr val="FF0000"/>
                </a:solidFill>
              </a:rPr>
              <a:t>ülkeye verilemez.</a:t>
            </a:r>
          </a:p>
          <a:p>
            <a:pPr>
              <a:buNone/>
            </a:pPr>
            <a:r>
              <a:rPr lang="tr-TR" sz="3000" dirty="0" smtClean="0"/>
              <a:t>C) Suçluluğu hükmen sabit oluncaya kadar hiç kimse</a:t>
            </a:r>
          </a:p>
          <a:p>
            <a:pPr>
              <a:buNone/>
            </a:pPr>
            <a:r>
              <a:rPr lang="tr-TR" sz="3000" dirty="0" smtClean="0"/>
              <a:t>suçlu sayılamaz.</a:t>
            </a:r>
          </a:p>
          <a:p>
            <a:pPr>
              <a:buNone/>
            </a:pPr>
            <a:r>
              <a:rPr lang="tr-TR" sz="3000" dirty="0" smtClean="0"/>
              <a:t>D) Ceza sorumluluğu şahsidir.</a:t>
            </a:r>
          </a:p>
          <a:p>
            <a:pPr>
              <a:buNone/>
            </a:pPr>
            <a:r>
              <a:rPr lang="tr-TR" sz="3000" dirty="0" smtClean="0"/>
              <a:t>E) Kanuna aykırı olarak elde edilmiş bulgular delil olarak</a:t>
            </a:r>
          </a:p>
          <a:p>
            <a:pPr>
              <a:buNone/>
            </a:pPr>
            <a:r>
              <a:rPr lang="tr-TR" sz="3000" dirty="0" smtClean="0"/>
              <a:t>kabul edilemez.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ORTAÖĞRETİM (2016)</a:t>
            </a:r>
            <a:endParaRPr lang="tr-TR" sz="32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785395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tr-TR" sz="3000" b="1" dirty="0" smtClean="0"/>
              <a:t>	Kamu yararının gerektirdiği durumlarda, özel</a:t>
            </a:r>
          </a:p>
          <a:p>
            <a:pPr>
              <a:buNone/>
            </a:pPr>
            <a:r>
              <a:rPr lang="tr-TR" sz="3000" b="1" dirty="0" smtClean="0"/>
              <a:t>mülkiyette bulunan taşınmaz malların karşılıklarını</a:t>
            </a:r>
          </a:p>
          <a:p>
            <a:pPr>
              <a:buNone/>
            </a:pPr>
            <a:r>
              <a:rPr lang="tr-TR" sz="3000" b="1" dirty="0" smtClean="0"/>
              <a:t>oluşturan bedelin ödenmesi yoluyla, idareye</a:t>
            </a:r>
          </a:p>
          <a:p>
            <a:pPr>
              <a:buNone/>
            </a:pPr>
            <a:r>
              <a:rPr lang="tr-TR" sz="3000" b="1" dirty="0" smtClean="0"/>
              <a:t>geçirilmesini sağlayan usul aşağıdakilerden</a:t>
            </a:r>
          </a:p>
          <a:p>
            <a:pPr>
              <a:buNone/>
            </a:pPr>
            <a:r>
              <a:rPr lang="tr-TR" sz="3000" b="1" dirty="0" smtClean="0"/>
              <a:t>hangisidir?</a:t>
            </a:r>
            <a:endParaRPr lang="tr-TR" sz="3000" dirty="0" smtClean="0"/>
          </a:p>
          <a:p>
            <a:pPr>
              <a:buNone/>
            </a:pPr>
            <a:r>
              <a:rPr lang="tr-TR" sz="3000" dirty="0" smtClean="0"/>
              <a:t>A) Devletleştirme </a:t>
            </a:r>
          </a:p>
          <a:p>
            <a:pPr>
              <a:buNone/>
            </a:pPr>
            <a:r>
              <a:rPr lang="tr-TR" sz="3000" dirty="0" smtClean="0"/>
              <a:t>B) Özelleştirme</a:t>
            </a:r>
          </a:p>
          <a:p>
            <a:pPr>
              <a:buNone/>
            </a:pPr>
            <a:r>
              <a:rPr lang="tr-TR" sz="3000" dirty="0" smtClean="0"/>
              <a:t>C) Kamulaştırma </a:t>
            </a:r>
          </a:p>
          <a:p>
            <a:pPr>
              <a:buNone/>
            </a:pPr>
            <a:r>
              <a:rPr lang="tr-TR" sz="3000" dirty="0" smtClean="0"/>
              <a:t>D) </a:t>
            </a:r>
            <a:r>
              <a:rPr lang="tr-TR" sz="3000" dirty="0" err="1" smtClean="0"/>
              <a:t>İstimval</a:t>
            </a:r>
            <a:endParaRPr lang="tr-TR" sz="3000" dirty="0" smtClean="0"/>
          </a:p>
          <a:p>
            <a:pPr>
              <a:buNone/>
            </a:pPr>
            <a:r>
              <a:rPr lang="tr-TR" sz="3000" dirty="0" smtClean="0"/>
              <a:t>E) Geçici işgal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ORTAÖĞRETİM (2016)</a:t>
            </a:r>
            <a:endParaRPr lang="tr-TR" sz="32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785395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tr-TR" sz="3000" b="1" dirty="0" smtClean="0"/>
              <a:t>	Kamu yararının gerektirdiği durumlarda, özel</a:t>
            </a:r>
          </a:p>
          <a:p>
            <a:pPr>
              <a:buNone/>
            </a:pPr>
            <a:r>
              <a:rPr lang="tr-TR" sz="3000" b="1" dirty="0" smtClean="0"/>
              <a:t>mülkiyette bulunan taşınmaz malların karşılıklarını</a:t>
            </a:r>
          </a:p>
          <a:p>
            <a:pPr>
              <a:buNone/>
            </a:pPr>
            <a:r>
              <a:rPr lang="tr-TR" sz="3000" b="1" dirty="0" smtClean="0"/>
              <a:t>oluşturan bedelin ödenmesi yoluyla, idareye</a:t>
            </a:r>
          </a:p>
          <a:p>
            <a:pPr>
              <a:buNone/>
            </a:pPr>
            <a:r>
              <a:rPr lang="tr-TR" sz="3000" b="1" dirty="0" smtClean="0"/>
              <a:t>geçirilmesini sağlayan usul aşağıdakilerden</a:t>
            </a:r>
          </a:p>
          <a:p>
            <a:pPr>
              <a:buNone/>
            </a:pPr>
            <a:r>
              <a:rPr lang="tr-TR" sz="3000" b="1" dirty="0" smtClean="0"/>
              <a:t>hangisidir?</a:t>
            </a:r>
            <a:endParaRPr lang="tr-TR" sz="3000" dirty="0" smtClean="0"/>
          </a:p>
          <a:p>
            <a:pPr>
              <a:buNone/>
            </a:pPr>
            <a:r>
              <a:rPr lang="tr-TR" sz="3000" dirty="0" smtClean="0"/>
              <a:t>A) Devletleştirme </a:t>
            </a:r>
          </a:p>
          <a:p>
            <a:pPr>
              <a:buNone/>
            </a:pPr>
            <a:r>
              <a:rPr lang="tr-TR" sz="3000" dirty="0" smtClean="0"/>
              <a:t>B) Özelleştirme</a:t>
            </a:r>
          </a:p>
          <a:p>
            <a:pPr>
              <a:buNone/>
            </a:pPr>
            <a:r>
              <a:rPr lang="tr-TR" sz="3000" dirty="0" smtClean="0">
                <a:solidFill>
                  <a:srgbClr val="FF0000"/>
                </a:solidFill>
              </a:rPr>
              <a:t>C) Kamulaştırma </a:t>
            </a:r>
          </a:p>
          <a:p>
            <a:pPr>
              <a:buNone/>
            </a:pPr>
            <a:r>
              <a:rPr lang="tr-TR" sz="3000" dirty="0" smtClean="0"/>
              <a:t>D) </a:t>
            </a:r>
            <a:r>
              <a:rPr lang="tr-TR" sz="3000" dirty="0" err="1" smtClean="0"/>
              <a:t>İstimval</a:t>
            </a:r>
            <a:endParaRPr lang="tr-TR" sz="3000" dirty="0" smtClean="0"/>
          </a:p>
          <a:p>
            <a:pPr>
              <a:buNone/>
            </a:pPr>
            <a:r>
              <a:rPr lang="tr-TR" sz="3000" dirty="0" smtClean="0"/>
              <a:t>E) Geçici işgal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TEMEL HAKLAR VE ÖDEVLER</a:t>
            </a:r>
            <a:endParaRPr lang="tr-TR" b="1" i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82453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tr-TR" b="1" i="1" dirty="0" smtClean="0">
                <a:solidFill>
                  <a:srgbClr val="0000FF"/>
                </a:solidFill>
              </a:rPr>
              <a:t>	Temel Hak ve Hürriyetlerin Niteliği </a:t>
            </a:r>
          </a:p>
          <a:p>
            <a:pPr>
              <a:buNone/>
            </a:pPr>
            <a:r>
              <a:rPr lang="tr-TR" dirty="0" smtClean="0"/>
              <a:t>	Herkes, </a:t>
            </a:r>
          </a:p>
          <a:p>
            <a:pPr>
              <a:buNone/>
            </a:pPr>
            <a:r>
              <a:rPr lang="tr-TR" dirty="0" smtClean="0"/>
              <a:t>	- kişiliğine bağlı, </a:t>
            </a:r>
            <a:endParaRPr lang="tr-TR" b="1" dirty="0" smtClean="0"/>
          </a:p>
          <a:p>
            <a:pPr>
              <a:buNone/>
            </a:pPr>
            <a:r>
              <a:rPr lang="tr-TR" dirty="0" smtClean="0"/>
              <a:t>	- dokunulmaz,</a:t>
            </a:r>
            <a:endParaRPr lang="tr-TR" b="1" dirty="0" smtClean="0"/>
          </a:p>
          <a:p>
            <a:pPr>
              <a:buNone/>
            </a:pPr>
            <a:r>
              <a:rPr lang="tr-TR" dirty="0" smtClean="0"/>
              <a:t>	- devredilmez,</a:t>
            </a:r>
            <a:endParaRPr lang="tr-TR" b="1" dirty="0" smtClean="0"/>
          </a:p>
          <a:p>
            <a:pPr>
              <a:buNone/>
            </a:pPr>
            <a:r>
              <a:rPr lang="tr-TR" dirty="0" smtClean="0"/>
              <a:t>	- vazgeçilmez</a:t>
            </a:r>
          </a:p>
          <a:p>
            <a:pPr>
              <a:buNone/>
            </a:pPr>
            <a:r>
              <a:rPr lang="tr-TR" dirty="0" smtClean="0"/>
              <a:t>	temel hak ve hürriyetlere sahiptir.</a:t>
            </a:r>
          </a:p>
          <a:p>
            <a:pPr>
              <a:buNone/>
            </a:pPr>
            <a:r>
              <a:rPr lang="tr-TR" dirty="0" smtClean="0"/>
              <a:t>	Temel hak ve hürriyetler, kişinin topluma, ailesine</a:t>
            </a:r>
          </a:p>
          <a:p>
            <a:pPr>
              <a:buNone/>
            </a:pPr>
            <a:r>
              <a:rPr lang="tr-TR" dirty="0" smtClean="0"/>
              <a:t>ve diğer kişilere karşı ödev ve sorumluluklarını da</a:t>
            </a:r>
          </a:p>
          <a:p>
            <a:pPr>
              <a:buNone/>
            </a:pPr>
            <a:r>
              <a:rPr lang="tr-TR" dirty="0" smtClean="0"/>
              <a:t>ihtiva eder.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ÖNLİSANS (2015)</a:t>
            </a:r>
            <a:endParaRPr lang="tr-TR" sz="32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78539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800" b="1" dirty="0" smtClean="0"/>
              <a:t>	1982 Anayasası’na göre, aşağıdakilerden hangisi</a:t>
            </a:r>
          </a:p>
          <a:p>
            <a:pPr>
              <a:buNone/>
            </a:pPr>
            <a:r>
              <a:rPr lang="tr-TR" sz="2800" b="1" dirty="0" smtClean="0"/>
              <a:t>siyasi haklar ve ödevler başlığı altında</a:t>
            </a:r>
          </a:p>
          <a:p>
            <a:pPr>
              <a:buNone/>
            </a:pPr>
            <a:r>
              <a:rPr lang="tr-TR" sz="2800" b="1" u="sng" dirty="0" smtClean="0"/>
              <a:t>düzenlenmemiştir</a:t>
            </a:r>
            <a:r>
              <a:rPr lang="tr-TR" sz="2800" b="1" dirty="0" smtClean="0"/>
              <a:t>?</a:t>
            </a:r>
            <a:endParaRPr lang="tr-TR" sz="2800" dirty="0" smtClean="0"/>
          </a:p>
          <a:p>
            <a:pPr>
              <a:buNone/>
            </a:pPr>
            <a:r>
              <a:rPr lang="tr-TR" sz="2800" dirty="0" smtClean="0"/>
              <a:t>A) Türk vatandaşlığı</a:t>
            </a:r>
          </a:p>
          <a:p>
            <a:pPr>
              <a:buNone/>
            </a:pPr>
            <a:r>
              <a:rPr lang="tr-TR" sz="2800" dirty="0" smtClean="0"/>
              <a:t>B) Seçme, seçilme ve siyasi faaliyette bulunma hakları</a:t>
            </a:r>
          </a:p>
          <a:p>
            <a:pPr>
              <a:buNone/>
            </a:pPr>
            <a:r>
              <a:rPr lang="tr-TR" sz="2800" dirty="0" smtClean="0"/>
              <a:t>C) Kamu hizmetlerine girme hakkı</a:t>
            </a:r>
          </a:p>
          <a:p>
            <a:pPr>
              <a:buNone/>
            </a:pPr>
            <a:r>
              <a:rPr lang="tr-TR" sz="2800" dirty="0" smtClean="0"/>
              <a:t>D) Dilekçe, bilgi edinme ve kamu denetçisine başvurma</a:t>
            </a:r>
          </a:p>
          <a:p>
            <a:pPr>
              <a:buNone/>
            </a:pPr>
            <a:r>
              <a:rPr lang="tr-TR" sz="2800" dirty="0" smtClean="0"/>
              <a:t>hakkı</a:t>
            </a:r>
          </a:p>
          <a:p>
            <a:pPr>
              <a:buNone/>
            </a:pPr>
            <a:r>
              <a:rPr lang="tr-TR" sz="2800" dirty="0" smtClean="0"/>
              <a:t>E) İspat hakkı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ÖNLİSANS (2015)</a:t>
            </a:r>
            <a:endParaRPr lang="tr-TR" sz="32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78539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800" b="1" dirty="0" smtClean="0"/>
              <a:t>	1982 Anayasası’na göre, aşağıdakilerden hangisi</a:t>
            </a:r>
          </a:p>
          <a:p>
            <a:pPr>
              <a:buNone/>
            </a:pPr>
            <a:r>
              <a:rPr lang="tr-TR" sz="2800" b="1" dirty="0" smtClean="0"/>
              <a:t>siyasi haklar ve ödevler başlığı altında</a:t>
            </a:r>
          </a:p>
          <a:p>
            <a:pPr>
              <a:buNone/>
            </a:pPr>
            <a:r>
              <a:rPr lang="tr-TR" sz="2800" b="1" u="sng" dirty="0" smtClean="0"/>
              <a:t>düzenlenmemiştir</a:t>
            </a:r>
            <a:r>
              <a:rPr lang="tr-TR" sz="2800" b="1" dirty="0" smtClean="0"/>
              <a:t>?</a:t>
            </a:r>
            <a:endParaRPr lang="tr-TR" sz="2800" dirty="0" smtClean="0"/>
          </a:p>
          <a:p>
            <a:pPr>
              <a:buNone/>
            </a:pPr>
            <a:r>
              <a:rPr lang="tr-TR" sz="2800" dirty="0" smtClean="0"/>
              <a:t>A) Türk vatandaşlığı</a:t>
            </a:r>
          </a:p>
          <a:p>
            <a:pPr>
              <a:buNone/>
            </a:pPr>
            <a:r>
              <a:rPr lang="tr-TR" sz="2800" dirty="0" smtClean="0"/>
              <a:t>B) Seçme, seçilme ve siyasi faaliyette bulunma hakları</a:t>
            </a:r>
          </a:p>
          <a:p>
            <a:pPr>
              <a:buNone/>
            </a:pPr>
            <a:r>
              <a:rPr lang="tr-TR" sz="2800" dirty="0" smtClean="0"/>
              <a:t>C) Kamu hizmetlerine girme hakkı</a:t>
            </a:r>
          </a:p>
          <a:p>
            <a:pPr>
              <a:buNone/>
            </a:pPr>
            <a:r>
              <a:rPr lang="tr-TR" sz="2800" dirty="0" smtClean="0"/>
              <a:t>D) Dilekçe, bilgi edinme ve kamu denetçisine başvurma</a:t>
            </a:r>
          </a:p>
          <a:p>
            <a:pPr>
              <a:buNone/>
            </a:pPr>
            <a:r>
              <a:rPr lang="tr-TR" sz="2800" dirty="0" smtClean="0"/>
              <a:t>hakkı</a:t>
            </a:r>
          </a:p>
          <a:p>
            <a:pPr>
              <a:buNone/>
            </a:pPr>
            <a:r>
              <a:rPr lang="tr-TR" sz="2800" dirty="0" smtClean="0">
                <a:solidFill>
                  <a:srgbClr val="FF0000"/>
                </a:solidFill>
              </a:rPr>
              <a:t>E) İspat hakkı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ORTAÖĞRETİM (2012)</a:t>
            </a:r>
            <a:endParaRPr lang="tr-TR" sz="32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78539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3000" b="1" dirty="0" smtClean="0"/>
              <a:t>	</a:t>
            </a:r>
            <a:r>
              <a:rPr lang="tr-TR" sz="2800" b="1" dirty="0" smtClean="0"/>
              <a:t>1982 Anayasası’na göre aşağıdakilerden hangisi,</a:t>
            </a:r>
          </a:p>
          <a:p>
            <a:pPr>
              <a:buNone/>
            </a:pPr>
            <a:r>
              <a:rPr lang="tr-TR" sz="2800" b="1" dirty="0" smtClean="0"/>
              <a:t>siyasi haklar ve ödevlerden biri </a:t>
            </a:r>
            <a:r>
              <a:rPr lang="tr-TR" sz="2800" b="1" u="sng" dirty="0" smtClean="0"/>
              <a:t>değildir</a:t>
            </a:r>
            <a:r>
              <a:rPr lang="tr-TR" sz="2800" b="1" dirty="0" smtClean="0"/>
              <a:t>?</a:t>
            </a:r>
            <a:endParaRPr lang="tr-TR" sz="2800" dirty="0" smtClean="0"/>
          </a:p>
          <a:p>
            <a:pPr>
              <a:buNone/>
            </a:pPr>
            <a:r>
              <a:rPr lang="tr-TR" sz="2800" dirty="0" smtClean="0"/>
              <a:t>A) Dilekçe hakkı</a:t>
            </a:r>
          </a:p>
          <a:p>
            <a:pPr>
              <a:buNone/>
            </a:pPr>
            <a:r>
              <a:rPr lang="tr-TR" sz="2800" dirty="0" smtClean="0"/>
              <a:t>B) Vatan hizmeti</a:t>
            </a:r>
          </a:p>
          <a:p>
            <a:pPr>
              <a:buNone/>
            </a:pPr>
            <a:r>
              <a:rPr lang="tr-TR" sz="2800" dirty="0" smtClean="0"/>
              <a:t>C) Bilgi edinme hakkı</a:t>
            </a:r>
          </a:p>
          <a:p>
            <a:pPr>
              <a:buNone/>
            </a:pPr>
            <a:r>
              <a:rPr lang="tr-TR" sz="2800" dirty="0" smtClean="0"/>
              <a:t>D) Seçme ve seçilme hakkı</a:t>
            </a:r>
          </a:p>
          <a:p>
            <a:pPr>
              <a:buNone/>
            </a:pPr>
            <a:r>
              <a:rPr lang="tr-TR" sz="2800" dirty="0" smtClean="0"/>
              <a:t>E) Sosyal güvenlik hakkı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ORTAÖĞRETİM (2012)</a:t>
            </a:r>
            <a:endParaRPr lang="tr-TR" sz="32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78539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3000" b="1" dirty="0" smtClean="0"/>
              <a:t>	</a:t>
            </a:r>
            <a:r>
              <a:rPr lang="tr-TR" sz="2800" b="1" dirty="0" smtClean="0"/>
              <a:t>1982 Anayasası’na göre aşağıdakilerden hangisi,</a:t>
            </a:r>
          </a:p>
          <a:p>
            <a:pPr>
              <a:buNone/>
            </a:pPr>
            <a:r>
              <a:rPr lang="tr-TR" sz="2800" b="1" dirty="0" smtClean="0"/>
              <a:t>siyasi haklar ve ödevlerden biri </a:t>
            </a:r>
            <a:r>
              <a:rPr lang="tr-TR" sz="2800" b="1" u="sng" dirty="0" smtClean="0"/>
              <a:t>değildir</a:t>
            </a:r>
            <a:r>
              <a:rPr lang="tr-TR" sz="2800" b="1" dirty="0" smtClean="0"/>
              <a:t>?</a:t>
            </a:r>
            <a:endParaRPr lang="tr-TR" sz="2800" dirty="0" smtClean="0"/>
          </a:p>
          <a:p>
            <a:pPr>
              <a:buNone/>
            </a:pPr>
            <a:r>
              <a:rPr lang="tr-TR" sz="2800" dirty="0" smtClean="0"/>
              <a:t>A) Dilekçe hakkı</a:t>
            </a:r>
          </a:p>
          <a:p>
            <a:pPr>
              <a:buNone/>
            </a:pPr>
            <a:r>
              <a:rPr lang="tr-TR" sz="2800" dirty="0" smtClean="0"/>
              <a:t>B) Vatan hizmeti</a:t>
            </a:r>
          </a:p>
          <a:p>
            <a:pPr>
              <a:buNone/>
            </a:pPr>
            <a:r>
              <a:rPr lang="tr-TR" sz="2800" dirty="0" smtClean="0"/>
              <a:t>C) Bilgi edinme hakkı</a:t>
            </a:r>
          </a:p>
          <a:p>
            <a:pPr>
              <a:buNone/>
            </a:pPr>
            <a:r>
              <a:rPr lang="tr-TR" sz="2800" dirty="0" smtClean="0"/>
              <a:t>D) Seçme ve seçilme hakkı</a:t>
            </a:r>
          </a:p>
          <a:p>
            <a:pPr>
              <a:buNone/>
            </a:pPr>
            <a:r>
              <a:rPr lang="tr-TR" sz="2800" dirty="0" smtClean="0">
                <a:solidFill>
                  <a:srgbClr val="FF0000"/>
                </a:solidFill>
              </a:rPr>
              <a:t>E) Sosyal güvenlik hakkı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ÖNLİSANS (2012)</a:t>
            </a:r>
            <a:endParaRPr lang="tr-TR" sz="32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78539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3000" b="1" dirty="0" smtClean="0"/>
              <a:t>	</a:t>
            </a:r>
            <a:r>
              <a:rPr lang="tr-TR" b="1" dirty="0" smtClean="0"/>
              <a:t>Devlet memurlarının mal bildiriminde</a:t>
            </a:r>
          </a:p>
          <a:p>
            <a:pPr>
              <a:buNone/>
            </a:pPr>
            <a:r>
              <a:rPr lang="tr-TR" b="1" dirty="0" smtClean="0"/>
              <a:t>bulunması kural olarak kaç yılda bir</a:t>
            </a:r>
          </a:p>
          <a:p>
            <a:pPr>
              <a:buNone/>
            </a:pPr>
            <a:r>
              <a:rPr lang="tr-TR" b="1" dirty="0" smtClean="0"/>
              <a:t>yapılmaktadır?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A) 1 						B) 2 	</a:t>
            </a:r>
          </a:p>
          <a:p>
            <a:pPr>
              <a:buNone/>
            </a:pPr>
            <a:r>
              <a:rPr lang="tr-TR" dirty="0" smtClean="0"/>
              <a:t>C) 3 						D) 4 </a:t>
            </a:r>
          </a:p>
          <a:p>
            <a:pPr>
              <a:buNone/>
            </a:pPr>
            <a:r>
              <a:rPr lang="tr-TR" dirty="0" smtClean="0"/>
              <a:t>			     	E) 5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ÖNLİSANS (2012)</a:t>
            </a:r>
            <a:endParaRPr lang="tr-TR" sz="32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78539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3000" b="1" dirty="0" smtClean="0"/>
              <a:t>	</a:t>
            </a:r>
            <a:r>
              <a:rPr lang="tr-TR" b="1" dirty="0" smtClean="0"/>
              <a:t>Devlet memurlarının mal bildiriminde</a:t>
            </a:r>
          </a:p>
          <a:p>
            <a:pPr>
              <a:buNone/>
            </a:pPr>
            <a:r>
              <a:rPr lang="tr-TR" b="1" dirty="0" smtClean="0"/>
              <a:t>bulunması kural olarak kaç yılda bir</a:t>
            </a:r>
          </a:p>
          <a:p>
            <a:pPr>
              <a:buNone/>
            </a:pPr>
            <a:r>
              <a:rPr lang="tr-TR" b="1" dirty="0" smtClean="0"/>
              <a:t>yapılmaktadır?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A) 1 						B) 2 	</a:t>
            </a:r>
          </a:p>
          <a:p>
            <a:pPr>
              <a:buNone/>
            </a:pPr>
            <a:r>
              <a:rPr lang="tr-TR" dirty="0" smtClean="0"/>
              <a:t>C) 3 						D) 4 </a:t>
            </a:r>
          </a:p>
          <a:p>
            <a:pPr>
              <a:buNone/>
            </a:pPr>
            <a:r>
              <a:rPr lang="tr-TR" dirty="0" smtClean="0"/>
              <a:t>			     	</a:t>
            </a:r>
            <a:r>
              <a:rPr lang="tr-TR" dirty="0" smtClean="0">
                <a:solidFill>
                  <a:srgbClr val="FF0000"/>
                </a:solidFill>
              </a:rPr>
              <a:t>E) 5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LİSANS (2012)</a:t>
            </a:r>
            <a:endParaRPr lang="tr-TR" sz="32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78539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3000" b="1" dirty="0" smtClean="0"/>
              <a:t>	</a:t>
            </a:r>
            <a:r>
              <a:rPr lang="tr-TR" sz="2800" b="1" dirty="0" smtClean="0"/>
              <a:t>Aşağıdakilerden hangisinin bozulması, kamu</a:t>
            </a:r>
          </a:p>
          <a:p>
            <a:pPr>
              <a:buNone/>
            </a:pPr>
            <a:r>
              <a:rPr lang="tr-TR" sz="2800" b="1" dirty="0" smtClean="0"/>
              <a:t>düzeninin ihlali anlamına </a:t>
            </a:r>
            <a:r>
              <a:rPr lang="tr-TR" sz="2800" b="1" u="sng" dirty="0" smtClean="0"/>
              <a:t>gelmez</a:t>
            </a:r>
            <a:r>
              <a:rPr lang="tr-TR" sz="2800" b="1" dirty="0" smtClean="0"/>
              <a:t>?</a:t>
            </a:r>
            <a:endParaRPr lang="tr-TR" sz="2800" dirty="0" smtClean="0"/>
          </a:p>
          <a:p>
            <a:pPr>
              <a:buNone/>
            </a:pPr>
            <a:r>
              <a:rPr lang="tr-TR" sz="2800" dirty="0" smtClean="0"/>
              <a:t>A) Genel inanç </a:t>
            </a:r>
          </a:p>
          <a:p>
            <a:pPr>
              <a:buNone/>
            </a:pPr>
            <a:r>
              <a:rPr lang="tr-TR" sz="2800" dirty="0" smtClean="0"/>
              <a:t>B) Esenlik</a:t>
            </a:r>
          </a:p>
          <a:p>
            <a:pPr>
              <a:buNone/>
            </a:pPr>
            <a:r>
              <a:rPr lang="tr-TR" sz="2800" dirty="0" smtClean="0"/>
              <a:t>C) Genel sağlık</a:t>
            </a:r>
          </a:p>
          <a:p>
            <a:pPr>
              <a:buNone/>
            </a:pPr>
            <a:r>
              <a:rPr lang="tr-TR" sz="2800" dirty="0" smtClean="0"/>
              <a:t>D) Genel ahlak</a:t>
            </a:r>
          </a:p>
          <a:p>
            <a:pPr>
              <a:buNone/>
            </a:pPr>
            <a:r>
              <a:rPr lang="tr-TR" sz="2800" dirty="0" smtClean="0"/>
              <a:t>E) Güvenlik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LİSANS (2012)</a:t>
            </a:r>
            <a:endParaRPr lang="tr-TR" sz="32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78539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3000" b="1" dirty="0" smtClean="0"/>
              <a:t>	</a:t>
            </a:r>
            <a:r>
              <a:rPr lang="tr-TR" sz="2800" b="1" dirty="0" smtClean="0"/>
              <a:t>Aşağıdakilerden hangisinin bozulması, kamu</a:t>
            </a:r>
          </a:p>
          <a:p>
            <a:pPr>
              <a:buNone/>
            </a:pPr>
            <a:r>
              <a:rPr lang="tr-TR" sz="2800" b="1" dirty="0" smtClean="0"/>
              <a:t>düzeninin ihlali anlamına </a:t>
            </a:r>
            <a:r>
              <a:rPr lang="tr-TR" sz="2800" b="1" u="sng" dirty="0" smtClean="0"/>
              <a:t>gelmez</a:t>
            </a:r>
            <a:r>
              <a:rPr lang="tr-TR" sz="2800" b="1" dirty="0" smtClean="0"/>
              <a:t>?</a:t>
            </a:r>
            <a:endParaRPr lang="tr-TR" sz="2800" dirty="0" smtClean="0"/>
          </a:p>
          <a:p>
            <a:pPr>
              <a:buNone/>
            </a:pPr>
            <a:r>
              <a:rPr lang="tr-TR" sz="2800" dirty="0" smtClean="0">
                <a:solidFill>
                  <a:srgbClr val="FF0000"/>
                </a:solidFill>
              </a:rPr>
              <a:t>A) Genel inanç </a:t>
            </a:r>
          </a:p>
          <a:p>
            <a:pPr>
              <a:buNone/>
            </a:pPr>
            <a:r>
              <a:rPr lang="tr-TR" sz="2800" dirty="0" smtClean="0"/>
              <a:t>B) Esenlik</a:t>
            </a:r>
          </a:p>
          <a:p>
            <a:pPr>
              <a:buNone/>
            </a:pPr>
            <a:r>
              <a:rPr lang="tr-TR" sz="2800" dirty="0" smtClean="0"/>
              <a:t>C) Genel sağlık</a:t>
            </a:r>
          </a:p>
          <a:p>
            <a:pPr>
              <a:buNone/>
            </a:pPr>
            <a:r>
              <a:rPr lang="tr-TR" sz="2800" dirty="0" smtClean="0"/>
              <a:t>D) Genel ahlak</a:t>
            </a:r>
          </a:p>
          <a:p>
            <a:pPr>
              <a:buNone/>
            </a:pPr>
            <a:r>
              <a:rPr lang="tr-TR" sz="2800" dirty="0" smtClean="0"/>
              <a:t>E) Güvenlik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LİSANS (2017)</a:t>
            </a:r>
            <a:endParaRPr lang="tr-TR" sz="32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tr-TR" b="1" dirty="0" smtClean="0"/>
              <a:t>	Türk hukukuna göre, aşağıdakilerden hangisi</a:t>
            </a:r>
          </a:p>
          <a:p>
            <a:pPr>
              <a:buNone/>
            </a:pPr>
            <a:r>
              <a:rPr lang="tr-TR" b="1" dirty="0" smtClean="0"/>
              <a:t>olağanüstü hâl ilanının hukuki sonuçları arasında</a:t>
            </a:r>
          </a:p>
          <a:p>
            <a:pPr>
              <a:buNone/>
            </a:pPr>
            <a:r>
              <a:rPr lang="tr-TR" b="1" u="sng" dirty="0" smtClean="0"/>
              <a:t>yer almaz</a:t>
            </a:r>
            <a:r>
              <a:rPr lang="tr-TR" b="1" dirty="0" smtClean="0"/>
              <a:t>?</a:t>
            </a:r>
            <a:endParaRPr lang="tr-TR" dirty="0" smtClean="0"/>
          </a:p>
          <a:p>
            <a:pPr marL="514350" indent="-514350">
              <a:buAutoNum type="alphaUcParenR"/>
            </a:pPr>
            <a:r>
              <a:rPr lang="tr-TR" dirty="0" smtClean="0"/>
              <a:t>Vatandaşlar için para, mal ve çalışma yükümlülükleri</a:t>
            </a:r>
          </a:p>
          <a:p>
            <a:pPr marL="514350" indent="-514350">
              <a:buNone/>
            </a:pPr>
            <a:r>
              <a:rPr lang="tr-TR" dirty="0" smtClean="0"/>
              <a:t>getirilebilir.</a:t>
            </a:r>
          </a:p>
          <a:p>
            <a:pPr marL="514350" indent="-514350">
              <a:buNone/>
            </a:pPr>
            <a:r>
              <a:rPr lang="tr-TR" dirty="0" smtClean="0"/>
              <a:t>B) Temel hakların kullanılması kısmen veya tamamen</a:t>
            </a:r>
          </a:p>
          <a:p>
            <a:pPr marL="514350" indent="-514350">
              <a:buNone/>
            </a:pPr>
            <a:r>
              <a:rPr lang="tr-TR" dirty="0" smtClean="0"/>
              <a:t>durdurulabilir.</a:t>
            </a:r>
          </a:p>
          <a:p>
            <a:pPr marL="514350" indent="-514350">
              <a:buNone/>
            </a:pPr>
            <a:r>
              <a:rPr lang="tr-TR" dirty="0" smtClean="0"/>
              <a:t>C) Olağanüstü hâlin gerekli kıldığı konularda kararname</a:t>
            </a:r>
          </a:p>
          <a:p>
            <a:pPr marL="514350" indent="-514350">
              <a:buNone/>
            </a:pPr>
            <a:r>
              <a:rPr lang="tr-TR" dirty="0" smtClean="0"/>
              <a:t>çıkarılabilir.</a:t>
            </a:r>
          </a:p>
          <a:p>
            <a:pPr marL="514350" indent="-514350">
              <a:buNone/>
            </a:pPr>
            <a:r>
              <a:rPr lang="tr-TR" dirty="0" smtClean="0"/>
              <a:t>D) Genel mahkemelerin yargı yetkisi devam eder.</a:t>
            </a:r>
          </a:p>
          <a:p>
            <a:pPr marL="514350" indent="-514350">
              <a:buNone/>
            </a:pPr>
            <a:r>
              <a:rPr lang="tr-TR" dirty="0" smtClean="0"/>
              <a:t>E) Kolluk yetkileri askerî makamlara geçer.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LİSANS (2017)</a:t>
            </a:r>
            <a:endParaRPr lang="tr-TR" sz="32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tr-TR" b="1" dirty="0" smtClean="0"/>
              <a:t>	Türk hukukuna göre, aşağıdakilerden hangisi</a:t>
            </a:r>
          </a:p>
          <a:p>
            <a:pPr>
              <a:buNone/>
            </a:pPr>
            <a:r>
              <a:rPr lang="tr-TR" b="1" dirty="0" smtClean="0"/>
              <a:t>olağanüstü hâl ilanının hukuki sonuçları arasında</a:t>
            </a:r>
          </a:p>
          <a:p>
            <a:pPr>
              <a:buNone/>
            </a:pPr>
            <a:r>
              <a:rPr lang="tr-TR" b="1" u="sng" dirty="0" smtClean="0"/>
              <a:t>yer almaz</a:t>
            </a:r>
            <a:r>
              <a:rPr lang="tr-TR" b="1" dirty="0" smtClean="0"/>
              <a:t>?</a:t>
            </a:r>
            <a:endParaRPr lang="tr-TR" dirty="0" smtClean="0"/>
          </a:p>
          <a:p>
            <a:pPr marL="514350" indent="-514350">
              <a:buAutoNum type="alphaUcParenR"/>
            </a:pPr>
            <a:r>
              <a:rPr lang="tr-TR" dirty="0" smtClean="0"/>
              <a:t>Vatandaşlar için para, mal ve çalışma yükümlülükleri</a:t>
            </a:r>
          </a:p>
          <a:p>
            <a:pPr marL="514350" indent="-514350">
              <a:buNone/>
            </a:pPr>
            <a:r>
              <a:rPr lang="tr-TR" dirty="0" smtClean="0"/>
              <a:t>getirilebilir.</a:t>
            </a:r>
          </a:p>
          <a:p>
            <a:pPr marL="514350" indent="-514350">
              <a:buNone/>
            </a:pPr>
            <a:r>
              <a:rPr lang="tr-TR" dirty="0" smtClean="0"/>
              <a:t>B) Temel hakların kullanılması kısmen veya tamamen</a:t>
            </a:r>
          </a:p>
          <a:p>
            <a:pPr marL="514350" indent="-514350">
              <a:buNone/>
            </a:pPr>
            <a:r>
              <a:rPr lang="tr-TR" dirty="0" smtClean="0"/>
              <a:t>durdurulabilir.</a:t>
            </a:r>
          </a:p>
          <a:p>
            <a:pPr marL="514350" indent="-514350">
              <a:buNone/>
            </a:pPr>
            <a:r>
              <a:rPr lang="tr-TR" dirty="0" smtClean="0"/>
              <a:t>C) Olağanüstü hâlin gerekli kıldığı konularda kararname</a:t>
            </a:r>
          </a:p>
          <a:p>
            <a:pPr marL="514350" indent="-514350">
              <a:buNone/>
            </a:pPr>
            <a:r>
              <a:rPr lang="tr-TR" dirty="0" smtClean="0"/>
              <a:t>çıkarılabilir.</a:t>
            </a:r>
          </a:p>
          <a:p>
            <a:pPr marL="514350" indent="-514350">
              <a:buNone/>
            </a:pPr>
            <a:r>
              <a:rPr lang="tr-TR" dirty="0" smtClean="0"/>
              <a:t>D) Genel mahkemelerin yargı yetkisi devam eder.</a:t>
            </a:r>
          </a:p>
          <a:p>
            <a:pPr marL="514350" indent="-514350">
              <a:buNone/>
            </a:pPr>
            <a:r>
              <a:rPr lang="tr-TR" dirty="0" smtClean="0">
                <a:solidFill>
                  <a:srgbClr val="FF0000"/>
                </a:solidFill>
              </a:rPr>
              <a:t>E) Kolluk yetkileri askerî makamlara geçer.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9046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b="1" i="1" dirty="0" smtClean="0">
                <a:solidFill>
                  <a:srgbClr val="0000FF"/>
                </a:solidFill>
              </a:rPr>
              <a:t>	 Temel Hak ve Hürriyetlerin Sınırlanması</a:t>
            </a:r>
          </a:p>
          <a:p>
            <a:pPr>
              <a:buNone/>
            </a:pPr>
            <a:r>
              <a:rPr lang="tr-TR" dirty="0" smtClean="0"/>
              <a:t>	Temel hak ve hürriyetler, özlerine</a:t>
            </a:r>
          </a:p>
          <a:p>
            <a:pPr>
              <a:buNone/>
            </a:pPr>
            <a:r>
              <a:rPr lang="tr-TR" dirty="0" smtClean="0"/>
              <a:t>dokunulmaksızın yalnızca Anayasanın ilgili</a:t>
            </a:r>
          </a:p>
          <a:p>
            <a:pPr>
              <a:buNone/>
            </a:pPr>
            <a:r>
              <a:rPr lang="tr-TR" dirty="0" smtClean="0"/>
              <a:t>maddelerinde belirtilen sebeplere bağlı olarak</a:t>
            </a:r>
          </a:p>
          <a:p>
            <a:pPr>
              <a:buNone/>
            </a:pPr>
            <a:r>
              <a:rPr lang="tr-TR" dirty="0" smtClean="0"/>
              <a:t>ve ancak kanunla sınırlanabilir. Bu sınırlamalar;</a:t>
            </a:r>
          </a:p>
          <a:p>
            <a:pPr>
              <a:buNone/>
            </a:pPr>
            <a:r>
              <a:rPr lang="tr-TR" dirty="0" smtClean="0"/>
              <a:t>	- Anayasanın sözüne ve ruhuna,</a:t>
            </a:r>
          </a:p>
          <a:p>
            <a:pPr>
              <a:buNone/>
            </a:pPr>
            <a:r>
              <a:rPr lang="tr-TR" dirty="0" smtClean="0"/>
              <a:t>	- Demokratik toplum düzeninin gereklerine,</a:t>
            </a:r>
          </a:p>
          <a:p>
            <a:pPr>
              <a:buNone/>
            </a:pPr>
            <a:r>
              <a:rPr lang="tr-TR" dirty="0" smtClean="0"/>
              <a:t>	- Lâik Cumhuriyetin gereklerine,</a:t>
            </a:r>
          </a:p>
          <a:p>
            <a:pPr>
              <a:buNone/>
            </a:pPr>
            <a:r>
              <a:rPr lang="tr-TR" dirty="0" smtClean="0"/>
              <a:t>	- Ölçülülük ilkesine </a:t>
            </a:r>
          </a:p>
          <a:p>
            <a:pPr>
              <a:buNone/>
            </a:pPr>
            <a:r>
              <a:rPr lang="tr-TR" dirty="0" smtClean="0"/>
              <a:t>aykırı olamaz.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ORTAÖĞRETİM (2016)</a:t>
            </a:r>
            <a:endParaRPr lang="tr-TR" sz="32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78539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800" b="1" dirty="0" smtClean="0"/>
              <a:t>	1982 Anayasası’na göre, cumhurbaşkanı</a:t>
            </a:r>
          </a:p>
          <a:p>
            <a:pPr>
              <a:buNone/>
            </a:pPr>
            <a:r>
              <a:rPr lang="tr-TR" sz="2800" b="1" dirty="0" smtClean="0"/>
              <a:t>başkanlığında toplanan Bakanlar </a:t>
            </a:r>
            <a:r>
              <a:rPr lang="tr-TR" sz="2800" b="1" dirty="0" smtClean="0"/>
              <a:t>Kurulu (2017</a:t>
            </a:r>
          </a:p>
          <a:p>
            <a:pPr>
              <a:buNone/>
            </a:pPr>
            <a:r>
              <a:rPr lang="tr-TR" sz="2800" b="1" dirty="0" smtClean="0"/>
              <a:t>değişikliğiyle</a:t>
            </a:r>
            <a:r>
              <a:rPr lang="tr-TR" sz="2800" b="1" dirty="0" smtClean="0"/>
              <a:t> </a:t>
            </a:r>
            <a:r>
              <a:rPr lang="tr-TR" sz="2800" b="1" dirty="0" smtClean="0"/>
              <a:t>CB), </a:t>
            </a:r>
            <a:r>
              <a:rPr lang="tr-TR" sz="2800" b="1" dirty="0" smtClean="0"/>
              <a:t>süresi kaç </a:t>
            </a:r>
            <a:r>
              <a:rPr lang="tr-TR" sz="2800" b="1" dirty="0" smtClean="0"/>
              <a:t>ayı geçmemek üzere</a:t>
            </a:r>
          </a:p>
          <a:p>
            <a:pPr>
              <a:buNone/>
            </a:pPr>
            <a:r>
              <a:rPr lang="tr-TR" sz="2800" b="1" dirty="0" smtClean="0"/>
              <a:t>olağanüstü </a:t>
            </a:r>
            <a:r>
              <a:rPr lang="tr-TR" sz="2800" b="1" dirty="0" smtClean="0"/>
              <a:t>hâl ilan edebilir?</a:t>
            </a:r>
            <a:endParaRPr lang="tr-TR" sz="2800" dirty="0" smtClean="0"/>
          </a:p>
          <a:p>
            <a:pPr>
              <a:buNone/>
            </a:pPr>
            <a:r>
              <a:rPr lang="tr-TR" sz="2800" dirty="0" smtClean="0"/>
              <a:t>A) 2						B) 3 </a:t>
            </a:r>
          </a:p>
          <a:p>
            <a:pPr>
              <a:buNone/>
            </a:pPr>
            <a:r>
              <a:rPr lang="tr-TR" sz="2800" dirty="0" smtClean="0"/>
              <a:t>C) 4 						D) 6 </a:t>
            </a:r>
          </a:p>
          <a:p>
            <a:pPr>
              <a:buNone/>
            </a:pPr>
            <a:r>
              <a:rPr lang="tr-TR" sz="2800" dirty="0" smtClean="0"/>
              <a:t>		     		E) 8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ORTAÖĞRETİM (2016)</a:t>
            </a:r>
            <a:endParaRPr lang="tr-TR" sz="32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78539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800" b="1" dirty="0" smtClean="0"/>
              <a:t>	1982 Anayasası’na göre, cumhurbaşkanı</a:t>
            </a:r>
          </a:p>
          <a:p>
            <a:pPr>
              <a:buNone/>
            </a:pPr>
            <a:r>
              <a:rPr lang="tr-TR" sz="2800" b="1" dirty="0" smtClean="0"/>
              <a:t>başkanlığında toplanan Bakanlar </a:t>
            </a:r>
            <a:r>
              <a:rPr lang="tr-TR" sz="2800" b="1" dirty="0" smtClean="0"/>
              <a:t>Kurulu (2017</a:t>
            </a:r>
          </a:p>
          <a:p>
            <a:pPr>
              <a:buNone/>
            </a:pPr>
            <a:r>
              <a:rPr lang="tr-TR" sz="2800" b="1" dirty="0" smtClean="0"/>
              <a:t>değişikliğiyle</a:t>
            </a:r>
            <a:r>
              <a:rPr lang="tr-TR" sz="2800" b="1" dirty="0" smtClean="0"/>
              <a:t> </a:t>
            </a:r>
            <a:r>
              <a:rPr lang="tr-TR" sz="2800" b="1" dirty="0" smtClean="0"/>
              <a:t>CB), </a:t>
            </a:r>
            <a:r>
              <a:rPr lang="tr-TR" sz="2800" b="1" dirty="0" smtClean="0"/>
              <a:t>süresi kaç </a:t>
            </a:r>
            <a:r>
              <a:rPr lang="tr-TR" sz="2800" b="1" dirty="0" smtClean="0"/>
              <a:t>ayı geçmemek üzere</a:t>
            </a:r>
          </a:p>
          <a:p>
            <a:pPr>
              <a:buNone/>
            </a:pPr>
            <a:r>
              <a:rPr lang="tr-TR" sz="2800" b="1" dirty="0" smtClean="0"/>
              <a:t>olağanüstü </a:t>
            </a:r>
            <a:r>
              <a:rPr lang="tr-TR" sz="2800" b="1" dirty="0" smtClean="0"/>
              <a:t>hâl ilan edebilir?</a:t>
            </a:r>
            <a:endParaRPr lang="tr-TR" sz="2800" dirty="0" smtClean="0"/>
          </a:p>
          <a:p>
            <a:pPr>
              <a:buNone/>
            </a:pPr>
            <a:r>
              <a:rPr lang="tr-TR" sz="2800" dirty="0" smtClean="0"/>
              <a:t>A) 2						B) 3 </a:t>
            </a:r>
          </a:p>
          <a:p>
            <a:pPr>
              <a:buNone/>
            </a:pPr>
            <a:r>
              <a:rPr lang="tr-TR" sz="2800" dirty="0" smtClean="0"/>
              <a:t>C) 4 						</a:t>
            </a:r>
            <a:r>
              <a:rPr lang="tr-TR" sz="2800" dirty="0" smtClean="0">
                <a:solidFill>
                  <a:srgbClr val="FF0000"/>
                </a:solidFill>
              </a:rPr>
              <a:t>D) 6 </a:t>
            </a:r>
          </a:p>
          <a:p>
            <a:pPr>
              <a:buNone/>
            </a:pPr>
            <a:r>
              <a:rPr lang="tr-TR" sz="2800" dirty="0" smtClean="0"/>
              <a:t>		     		E) 8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LİSANS(2008)</a:t>
            </a:r>
            <a:endParaRPr lang="tr-TR" sz="32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1268760"/>
            <a:ext cx="8229600" cy="4929411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tr-TR" sz="2800" b="1" dirty="0" smtClean="0"/>
              <a:t>	1982 Anayasası’na göre, uygulanmakta olan</a:t>
            </a:r>
          </a:p>
          <a:p>
            <a:pPr>
              <a:buNone/>
            </a:pPr>
            <a:r>
              <a:rPr lang="tr-TR" sz="2800" b="1" dirty="0" smtClean="0"/>
              <a:t>olağanüstü hâlin, Bakanlar Kurulunun istemi </a:t>
            </a:r>
            <a:r>
              <a:rPr lang="tr-TR" sz="2800" b="1" dirty="0" smtClean="0"/>
              <a:t>üzerine (2017</a:t>
            </a:r>
          </a:p>
          <a:p>
            <a:pPr>
              <a:buNone/>
            </a:pPr>
            <a:r>
              <a:rPr lang="tr-TR" sz="2800" b="1" dirty="0" smtClean="0"/>
              <a:t>değişikliğiyle </a:t>
            </a:r>
            <a:r>
              <a:rPr lang="tr-TR" sz="2800" b="1" dirty="0" smtClean="0"/>
              <a:t>CB</a:t>
            </a:r>
            <a:r>
              <a:rPr lang="tr-TR" sz="2800" b="1" dirty="0" smtClean="0"/>
              <a:t> istemi üzerine </a:t>
            </a:r>
            <a:r>
              <a:rPr lang="tr-TR" sz="2800" b="1" dirty="0" smtClean="0"/>
              <a:t>), </a:t>
            </a:r>
            <a:r>
              <a:rPr lang="tr-TR" sz="2800" b="1" dirty="0" smtClean="0"/>
              <a:t>her </a:t>
            </a:r>
            <a:r>
              <a:rPr lang="tr-TR" sz="2800" b="1" dirty="0" smtClean="0"/>
              <a:t>defasında 4 </a:t>
            </a:r>
            <a:r>
              <a:rPr lang="tr-TR" sz="2800" b="1" dirty="0" smtClean="0"/>
              <a:t>ayı</a:t>
            </a:r>
          </a:p>
          <a:p>
            <a:pPr>
              <a:buNone/>
            </a:pPr>
            <a:r>
              <a:rPr lang="tr-TR" sz="2800" b="1" dirty="0" smtClean="0"/>
              <a:t>geçmemek </a:t>
            </a:r>
            <a:r>
              <a:rPr lang="tr-TR" sz="2800" b="1" dirty="0" smtClean="0"/>
              <a:t>üzere </a:t>
            </a:r>
            <a:r>
              <a:rPr lang="tr-TR" sz="2800" b="1" dirty="0" smtClean="0"/>
              <a:t>uzatılmasına karar vermeye</a:t>
            </a:r>
          </a:p>
          <a:p>
            <a:pPr>
              <a:buNone/>
            </a:pPr>
            <a:r>
              <a:rPr lang="tr-TR" sz="2800" b="1" dirty="0" smtClean="0"/>
              <a:t>aşağıdakilerden </a:t>
            </a:r>
            <a:r>
              <a:rPr lang="tr-TR" sz="2800" b="1" dirty="0" smtClean="0"/>
              <a:t>hangisi yetkilidir?</a:t>
            </a:r>
            <a:endParaRPr lang="tr-TR" sz="2800" dirty="0" smtClean="0"/>
          </a:p>
          <a:p>
            <a:pPr>
              <a:buNone/>
            </a:pPr>
            <a:r>
              <a:rPr lang="tr-TR" sz="2800" dirty="0" smtClean="0"/>
              <a:t>A) Cumhurbaşkanı</a:t>
            </a:r>
          </a:p>
          <a:p>
            <a:pPr>
              <a:buNone/>
            </a:pPr>
            <a:r>
              <a:rPr lang="tr-TR" sz="2800" dirty="0" smtClean="0"/>
              <a:t>B) Millî Güvenlik Kurulu</a:t>
            </a:r>
          </a:p>
          <a:p>
            <a:pPr>
              <a:buNone/>
            </a:pPr>
            <a:r>
              <a:rPr lang="tr-TR" sz="2800" dirty="0" smtClean="0"/>
              <a:t>C) Genelkurmay Başkanı</a:t>
            </a:r>
          </a:p>
          <a:p>
            <a:pPr>
              <a:buNone/>
            </a:pPr>
            <a:r>
              <a:rPr lang="tr-TR" sz="2800" dirty="0" smtClean="0"/>
              <a:t>D) İçişleri Bakanı</a:t>
            </a:r>
          </a:p>
          <a:p>
            <a:pPr>
              <a:buNone/>
            </a:pPr>
            <a:r>
              <a:rPr lang="tr-TR" sz="2800" dirty="0" smtClean="0"/>
              <a:t>E) TBMM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LİSANS(2008)</a:t>
            </a:r>
            <a:endParaRPr lang="tr-TR" sz="32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1268760"/>
            <a:ext cx="8229600" cy="4929411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tr-TR" sz="2800" b="1" dirty="0" smtClean="0"/>
              <a:t>	1982 Anayasası’na göre, uygulanmakta olan</a:t>
            </a:r>
          </a:p>
          <a:p>
            <a:pPr>
              <a:buNone/>
            </a:pPr>
            <a:r>
              <a:rPr lang="tr-TR" sz="2800" b="1" dirty="0" smtClean="0"/>
              <a:t>olağanüstü hâlin, Bakanlar Kurulunun istemi </a:t>
            </a:r>
            <a:r>
              <a:rPr lang="tr-TR" sz="2800" b="1" dirty="0" smtClean="0"/>
              <a:t>üzerine (2017</a:t>
            </a:r>
          </a:p>
          <a:p>
            <a:pPr>
              <a:buNone/>
            </a:pPr>
            <a:r>
              <a:rPr lang="tr-TR" sz="2800" b="1" dirty="0" smtClean="0"/>
              <a:t>değişikliğiyle </a:t>
            </a:r>
            <a:r>
              <a:rPr lang="tr-TR" sz="2800" b="1" dirty="0" smtClean="0"/>
              <a:t>CB</a:t>
            </a:r>
            <a:r>
              <a:rPr lang="tr-TR" sz="2800" b="1" dirty="0" smtClean="0"/>
              <a:t> istemi üzerine </a:t>
            </a:r>
            <a:r>
              <a:rPr lang="tr-TR" sz="2800" b="1" dirty="0" smtClean="0"/>
              <a:t>), </a:t>
            </a:r>
            <a:r>
              <a:rPr lang="tr-TR" sz="2800" b="1" dirty="0" smtClean="0"/>
              <a:t>her </a:t>
            </a:r>
            <a:r>
              <a:rPr lang="tr-TR" sz="2800" b="1" dirty="0" smtClean="0"/>
              <a:t>defasında 4 </a:t>
            </a:r>
            <a:r>
              <a:rPr lang="tr-TR" sz="2800" b="1" dirty="0" smtClean="0"/>
              <a:t>ayı</a:t>
            </a:r>
          </a:p>
          <a:p>
            <a:pPr>
              <a:buNone/>
            </a:pPr>
            <a:r>
              <a:rPr lang="tr-TR" sz="2800" b="1" dirty="0" smtClean="0"/>
              <a:t>geçmemek </a:t>
            </a:r>
            <a:r>
              <a:rPr lang="tr-TR" sz="2800" b="1" dirty="0" smtClean="0"/>
              <a:t>üzere </a:t>
            </a:r>
            <a:r>
              <a:rPr lang="tr-TR" sz="2800" b="1" dirty="0" smtClean="0"/>
              <a:t>uzatılmasına karar vermeye</a:t>
            </a:r>
          </a:p>
          <a:p>
            <a:pPr>
              <a:buNone/>
            </a:pPr>
            <a:r>
              <a:rPr lang="tr-TR" sz="2800" b="1" dirty="0" smtClean="0"/>
              <a:t>aşağıdakilerden </a:t>
            </a:r>
            <a:r>
              <a:rPr lang="tr-TR" sz="2800" b="1" dirty="0" smtClean="0"/>
              <a:t>hangisi yetkilidir?</a:t>
            </a:r>
            <a:endParaRPr lang="tr-TR" sz="2800" dirty="0" smtClean="0"/>
          </a:p>
          <a:p>
            <a:pPr>
              <a:buNone/>
            </a:pPr>
            <a:r>
              <a:rPr lang="tr-TR" sz="2800" dirty="0" smtClean="0"/>
              <a:t>A) Cumhurbaşkanı</a:t>
            </a:r>
          </a:p>
          <a:p>
            <a:pPr>
              <a:buNone/>
            </a:pPr>
            <a:r>
              <a:rPr lang="tr-TR" sz="2800" dirty="0" smtClean="0"/>
              <a:t>B) Millî Güvenlik Kurulu</a:t>
            </a:r>
          </a:p>
          <a:p>
            <a:pPr>
              <a:buNone/>
            </a:pPr>
            <a:r>
              <a:rPr lang="tr-TR" sz="2800" dirty="0" smtClean="0"/>
              <a:t>C) Genelkurmay Başkanı</a:t>
            </a:r>
          </a:p>
          <a:p>
            <a:pPr>
              <a:buNone/>
            </a:pPr>
            <a:r>
              <a:rPr lang="tr-TR" sz="2800" dirty="0" smtClean="0"/>
              <a:t>D) İçişleri Bakanı</a:t>
            </a:r>
          </a:p>
          <a:p>
            <a:pPr>
              <a:buNone/>
            </a:pPr>
            <a:r>
              <a:rPr lang="tr-TR" sz="2800" dirty="0" smtClean="0">
                <a:solidFill>
                  <a:srgbClr val="FF0000"/>
                </a:solidFill>
              </a:rPr>
              <a:t>E) TBMM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ÖRNEK SORU</a:t>
            </a:r>
            <a:endParaRPr lang="tr-TR" sz="32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929411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r-TR" sz="2800" b="1" dirty="0" smtClean="0"/>
              <a:t>	Temel hak ve özgürlüklerin kullanımının</a:t>
            </a:r>
          </a:p>
          <a:p>
            <a:pPr>
              <a:buNone/>
            </a:pPr>
            <a:r>
              <a:rPr lang="tr-TR" sz="2800" b="1" dirty="0" smtClean="0"/>
              <a:t>sınırlandırılmasına ilişkin aşağıdakilerden hangisi</a:t>
            </a:r>
          </a:p>
          <a:p>
            <a:pPr>
              <a:buNone/>
            </a:pPr>
            <a:r>
              <a:rPr lang="tr-TR" sz="2800" b="1" u="sng" dirty="0" smtClean="0"/>
              <a:t>söylenemez</a:t>
            </a:r>
            <a:r>
              <a:rPr lang="tr-TR" sz="2800" b="1" dirty="0" smtClean="0"/>
              <a:t>?</a:t>
            </a:r>
            <a:endParaRPr lang="tr-TR" sz="2800" dirty="0" smtClean="0"/>
          </a:p>
          <a:p>
            <a:pPr marL="514350" indent="-514350">
              <a:buNone/>
            </a:pPr>
            <a:r>
              <a:rPr lang="tr-TR" sz="2800" dirty="0" smtClean="0"/>
              <a:t>A) Özlerine dokunulmaksızın sınırlandırabilirler.            </a:t>
            </a:r>
          </a:p>
          <a:p>
            <a:pPr marL="514350" indent="-514350">
              <a:buNone/>
            </a:pPr>
            <a:r>
              <a:rPr lang="tr-TR" sz="2800" dirty="0" smtClean="0"/>
              <a:t>B) Yalnızca anayasanın ilgili maddelerinde belirtilen</a:t>
            </a:r>
          </a:p>
          <a:p>
            <a:pPr marL="514350" indent="-514350">
              <a:buNone/>
            </a:pPr>
            <a:r>
              <a:rPr lang="tr-TR" sz="2800" dirty="0" smtClean="0"/>
              <a:t>sebeplere bağlı olarak sınırlandırabilirler.                      </a:t>
            </a:r>
          </a:p>
          <a:p>
            <a:pPr marL="514350" indent="-514350">
              <a:buNone/>
            </a:pPr>
            <a:r>
              <a:rPr lang="tr-TR" sz="2800" dirty="0" smtClean="0"/>
              <a:t>C) Sınırlandırmalar ölçülük ilkesine aykırı olamaz.                                                         </a:t>
            </a:r>
          </a:p>
          <a:p>
            <a:pPr marL="514350" indent="-514350">
              <a:buNone/>
            </a:pPr>
            <a:r>
              <a:rPr lang="tr-TR" sz="2800" dirty="0" smtClean="0"/>
              <a:t>D) Sınırlandırmalar Anayasanın sözüne ve ruhuna aykırı</a:t>
            </a:r>
          </a:p>
          <a:p>
            <a:pPr marL="514350" indent="-514350">
              <a:buNone/>
            </a:pPr>
            <a:r>
              <a:rPr lang="tr-TR" sz="2800" dirty="0" smtClean="0"/>
              <a:t>olamaz.                                                                          </a:t>
            </a:r>
          </a:p>
          <a:p>
            <a:pPr marL="514350" indent="-514350">
              <a:buNone/>
            </a:pPr>
            <a:r>
              <a:rPr lang="tr-TR" sz="2800" dirty="0" smtClean="0"/>
              <a:t>E) Cumhurbaşkanı kararnamesiyle sınırlandırabilir.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ÖRNEK SORU</a:t>
            </a:r>
            <a:endParaRPr lang="tr-TR" sz="32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929411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r-TR" sz="2800" b="1" dirty="0" smtClean="0"/>
              <a:t>	Temel hak ve özgürlüklerin kullanımının</a:t>
            </a:r>
          </a:p>
          <a:p>
            <a:pPr>
              <a:buNone/>
            </a:pPr>
            <a:r>
              <a:rPr lang="tr-TR" sz="2800" b="1" dirty="0" smtClean="0"/>
              <a:t>sınırlandırılmasına ilişkin aşağıdakilerden hangisi</a:t>
            </a:r>
          </a:p>
          <a:p>
            <a:pPr>
              <a:buNone/>
            </a:pPr>
            <a:r>
              <a:rPr lang="tr-TR" sz="2800" b="1" u="sng" dirty="0" smtClean="0"/>
              <a:t>söylenemez</a:t>
            </a:r>
            <a:r>
              <a:rPr lang="tr-TR" sz="2800" b="1" dirty="0" smtClean="0"/>
              <a:t>?</a:t>
            </a:r>
            <a:endParaRPr lang="tr-TR" sz="2800" dirty="0" smtClean="0"/>
          </a:p>
          <a:p>
            <a:pPr marL="514350" indent="-514350">
              <a:buNone/>
            </a:pPr>
            <a:r>
              <a:rPr lang="tr-TR" sz="2800" dirty="0" smtClean="0"/>
              <a:t>A) Özlerine dokunulmaksızın sınırlandırabilirler.            </a:t>
            </a:r>
          </a:p>
          <a:p>
            <a:pPr marL="514350" indent="-514350">
              <a:buNone/>
            </a:pPr>
            <a:r>
              <a:rPr lang="tr-TR" sz="2800" dirty="0" smtClean="0"/>
              <a:t>B) Yalnızca anayasanın ilgili maddelerinde belirtilen</a:t>
            </a:r>
          </a:p>
          <a:p>
            <a:pPr marL="514350" indent="-514350">
              <a:buNone/>
            </a:pPr>
            <a:r>
              <a:rPr lang="tr-TR" sz="2800" dirty="0" smtClean="0"/>
              <a:t>sebeplere bağlı olarak sınırlandırabilirler.                      </a:t>
            </a:r>
          </a:p>
          <a:p>
            <a:pPr marL="514350" indent="-514350">
              <a:buNone/>
            </a:pPr>
            <a:r>
              <a:rPr lang="tr-TR" sz="2800" dirty="0" smtClean="0"/>
              <a:t>C) Sınırlandırmalar ölçülük ilkesine aykırı olamaz.                                                         </a:t>
            </a:r>
          </a:p>
          <a:p>
            <a:pPr marL="514350" indent="-514350">
              <a:buNone/>
            </a:pPr>
            <a:r>
              <a:rPr lang="tr-TR" sz="2800" dirty="0" smtClean="0"/>
              <a:t>D) Sınırlandırmalar Anayasanın sözüne ve ruhuna aykırı</a:t>
            </a:r>
          </a:p>
          <a:p>
            <a:pPr marL="514350" indent="-514350">
              <a:buNone/>
            </a:pPr>
            <a:r>
              <a:rPr lang="tr-TR" sz="2800" dirty="0" smtClean="0"/>
              <a:t>olamaz.                                                                          </a:t>
            </a:r>
          </a:p>
          <a:p>
            <a:pPr marL="514350" indent="-514350">
              <a:buNone/>
            </a:pPr>
            <a:r>
              <a:rPr lang="tr-TR" sz="2800" dirty="0" smtClean="0">
                <a:solidFill>
                  <a:srgbClr val="FF0000"/>
                </a:solidFill>
              </a:rPr>
              <a:t>E) Cumhurbaşkanı kararnamesiyle sınırlandırabilir.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ÖRNEK SORU</a:t>
            </a:r>
            <a:endParaRPr lang="tr-TR" sz="32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929411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r-TR" sz="2800" b="1" dirty="0" smtClean="0"/>
              <a:t>	Aşağıdakilerden hangisi kanuni hakim güvencesinin</a:t>
            </a:r>
          </a:p>
          <a:p>
            <a:pPr>
              <a:buNone/>
            </a:pPr>
            <a:r>
              <a:rPr lang="tr-TR" sz="2800" b="1" dirty="0" smtClean="0"/>
              <a:t>bir sonucudur?                                                  </a:t>
            </a:r>
            <a:endParaRPr lang="tr-TR" sz="2800" dirty="0" smtClean="0"/>
          </a:p>
          <a:p>
            <a:pPr marL="514350" indent="-514350">
              <a:buNone/>
            </a:pPr>
            <a:r>
              <a:rPr lang="tr-TR" sz="2800" dirty="0" smtClean="0"/>
              <a:t>A) Hiç kimsenin kanunen tabi olduğu mahkemeden</a:t>
            </a:r>
          </a:p>
          <a:p>
            <a:pPr marL="514350" indent="-514350">
              <a:buNone/>
            </a:pPr>
            <a:r>
              <a:rPr lang="tr-TR" sz="2800" dirty="0" smtClean="0"/>
              <a:t>başka bir mercii önünde yargılanmaması</a:t>
            </a:r>
            <a:r>
              <a:rPr lang="tr-TR" sz="2800" b="1" dirty="0" smtClean="0"/>
              <a:t>                           </a:t>
            </a:r>
          </a:p>
          <a:p>
            <a:pPr marL="514350" indent="-514350">
              <a:buNone/>
            </a:pPr>
            <a:r>
              <a:rPr lang="tr-TR" sz="2800" dirty="0" smtClean="0"/>
              <a:t>B) Görülecek davaya göre olağanüstü yargılama</a:t>
            </a:r>
          </a:p>
          <a:p>
            <a:pPr marL="514350" indent="-514350">
              <a:buNone/>
            </a:pPr>
            <a:r>
              <a:rPr lang="tr-TR" sz="2800" dirty="0" smtClean="0"/>
              <a:t>mercilerinin kurulabilmesi</a:t>
            </a:r>
            <a:r>
              <a:rPr lang="tr-TR" sz="2800" b="1" dirty="0" smtClean="0"/>
              <a:t>                                                    </a:t>
            </a:r>
          </a:p>
          <a:p>
            <a:pPr marL="514350" indent="-514350">
              <a:buNone/>
            </a:pPr>
            <a:r>
              <a:rPr lang="tr-TR" sz="2800" dirty="0" smtClean="0"/>
              <a:t>C) Herkesin mahkemelerde kanun önünde eşitlik</a:t>
            </a:r>
          </a:p>
          <a:p>
            <a:pPr marL="514350" indent="-514350">
              <a:buNone/>
            </a:pPr>
            <a:r>
              <a:rPr lang="tr-TR" sz="2800" dirty="0" smtClean="0"/>
              <a:t>ilkesine uygun yargılanması</a:t>
            </a:r>
            <a:r>
              <a:rPr lang="tr-TR" sz="2800" b="1" dirty="0" smtClean="0"/>
              <a:t>                                                </a:t>
            </a:r>
          </a:p>
          <a:p>
            <a:pPr marL="514350" indent="-514350">
              <a:buNone/>
            </a:pPr>
            <a:r>
              <a:rPr lang="tr-TR" sz="2800" dirty="0" smtClean="0"/>
              <a:t>D) Herkesin istediği mahkemede yargılanabilmesi</a:t>
            </a:r>
            <a:r>
              <a:rPr lang="tr-TR" sz="2800" b="1" dirty="0" smtClean="0"/>
              <a:t>               </a:t>
            </a:r>
          </a:p>
          <a:p>
            <a:pPr marL="514350" indent="-514350">
              <a:buNone/>
            </a:pPr>
            <a:r>
              <a:rPr lang="tr-TR" sz="2800" dirty="0" smtClean="0"/>
              <a:t>E) Herkesin her konuda dava açabilmesi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ÖRNEK SORU</a:t>
            </a:r>
            <a:endParaRPr lang="tr-TR" sz="32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929411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r-TR" sz="2800" b="1" dirty="0" smtClean="0"/>
              <a:t>	Aşağıdakilerden hangisi kanuni hakim güvencesinin</a:t>
            </a:r>
          </a:p>
          <a:p>
            <a:pPr>
              <a:buNone/>
            </a:pPr>
            <a:r>
              <a:rPr lang="tr-TR" sz="2800" b="1" dirty="0" smtClean="0"/>
              <a:t>bir sonucudur?                                                  </a:t>
            </a:r>
            <a:endParaRPr lang="tr-TR" sz="2800" dirty="0" smtClean="0"/>
          </a:p>
          <a:p>
            <a:pPr marL="514350" indent="-514350">
              <a:buNone/>
            </a:pPr>
            <a:r>
              <a:rPr lang="tr-TR" sz="2800" dirty="0" smtClean="0">
                <a:solidFill>
                  <a:srgbClr val="FF0000"/>
                </a:solidFill>
              </a:rPr>
              <a:t>A) Hiç kimsenin kanunen tabi olduğu mahkemeden</a:t>
            </a:r>
          </a:p>
          <a:p>
            <a:pPr marL="514350" indent="-514350">
              <a:buNone/>
            </a:pPr>
            <a:r>
              <a:rPr lang="tr-TR" sz="2800" dirty="0" smtClean="0">
                <a:solidFill>
                  <a:srgbClr val="FF0000"/>
                </a:solidFill>
              </a:rPr>
              <a:t>başka bir mercii önünde yargılanmaması</a:t>
            </a:r>
            <a:r>
              <a:rPr lang="tr-TR" sz="2800" b="1" dirty="0" smtClean="0">
                <a:solidFill>
                  <a:srgbClr val="FF0000"/>
                </a:solidFill>
              </a:rPr>
              <a:t>                           </a:t>
            </a:r>
          </a:p>
          <a:p>
            <a:pPr marL="514350" indent="-514350">
              <a:buNone/>
            </a:pPr>
            <a:r>
              <a:rPr lang="tr-TR" sz="2800" dirty="0" smtClean="0"/>
              <a:t>B) Görülecek davaya göre olağanüstü yargılama</a:t>
            </a:r>
          </a:p>
          <a:p>
            <a:pPr marL="514350" indent="-514350">
              <a:buNone/>
            </a:pPr>
            <a:r>
              <a:rPr lang="tr-TR" sz="2800" dirty="0" smtClean="0"/>
              <a:t>mercilerinin kurulabilmesi</a:t>
            </a:r>
            <a:r>
              <a:rPr lang="tr-TR" sz="2800" b="1" dirty="0" smtClean="0"/>
              <a:t>                                                    </a:t>
            </a:r>
          </a:p>
          <a:p>
            <a:pPr marL="514350" indent="-514350">
              <a:buNone/>
            </a:pPr>
            <a:r>
              <a:rPr lang="tr-TR" sz="2800" dirty="0" smtClean="0"/>
              <a:t>C) Herkesin mahkemelerde kanun önünde eşitlik</a:t>
            </a:r>
          </a:p>
          <a:p>
            <a:pPr marL="514350" indent="-514350">
              <a:buNone/>
            </a:pPr>
            <a:r>
              <a:rPr lang="tr-TR" sz="2800" dirty="0" smtClean="0"/>
              <a:t>ilkesine uygun yargılanması</a:t>
            </a:r>
            <a:r>
              <a:rPr lang="tr-TR" sz="2800" b="1" dirty="0" smtClean="0"/>
              <a:t>                                                </a:t>
            </a:r>
          </a:p>
          <a:p>
            <a:pPr marL="514350" indent="-514350">
              <a:buNone/>
            </a:pPr>
            <a:r>
              <a:rPr lang="tr-TR" sz="2800" dirty="0" smtClean="0"/>
              <a:t>D) Herkesin istediği mahkemede yargılanabilmesi</a:t>
            </a:r>
            <a:r>
              <a:rPr lang="tr-TR" sz="2800" b="1" dirty="0" smtClean="0"/>
              <a:t>               </a:t>
            </a:r>
          </a:p>
          <a:p>
            <a:pPr marL="514350" indent="-514350">
              <a:buNone/>
            </a:pPr>
            <a:r>
              <a:rPr lang="tr-TR" sz="2800" dirty="0" smtClean="0"/>
              <a:t>E) Herkesin her konuda dava açabilmesi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ÖRNEK SORU</a:t>
            </a:r>
            <a:endParaRPr lang="tr-TR" sz="32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929411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tr-TR" sz="2800" b="1" dirty="0" smtClean="0"/>
              <a:t>	1982 Anayasası tarafından güvence altına alınmış olan</a:t>
            </a:r>
          </a:p>
          <a:p>
            <a:pPr>
              <a:buNone/>
            </a:pPr>
            <a:r>
              <a:rPr lang="tr-TR" sz="2800" b="1" dirty="0" smtClean="0"/>
              <a:t>eğitim ve öğretim hakkına ilişkin aşağıda verilen</a:t>
            </a:r>
          </a:p>
          <a:p>
            <a:pPr>
              <a:buNone/>
            </a:pPr>
            <a:r>
              <a:rPr lang="tr-TR" sz="2800" b="1" dirty="0" smtClean="0"/>
              <a:t>ifadelerden hangisi </a:t>
            </a:r>
            <a:r>
              <a:rPr lang="tr-TR" sz="2800" b="1" u="sng" dirty="0" smtClean="0"/>
              <a:t>yanlıştır</a:t>
            </a:r>
            <a:r>
              <a:rPr lang="tr-TR" sz="2800" b="1" dirty="0" smtClean="0"/>
              <a:t>? </a:t>
            </a:r>
            <a:endParaRPr lang="tr-TR" sz="2800" dirty="0" smtClean="0"/>
          </a:p>
          <a:p>
            <a:pPr marL="514350" indent="-514350">
              <a:buNone/>
            </a:pPr>
            <a:r>
              <a:rPr lang="tr-TR" sz="2800" dirty="0" smtClean="0"/>
              <a:t>A) Kimse, eğitim ve öğrenim hakkından yoksun bırakılamaz.                                                                             </a:t>
            </a:r>
          </a:p>
          <a:p>
            <a:pPr marL="514350" indent="-514350">
              <a:buNone/>
            </a:pPr>
            <a:r>
              <a:rPr lang="tr-TR" sz="2800" dirty="0" smtClean="0"/>
              <a:t>B) İlköğretim, kız ve erkek bütün vatandaşlar için zorunludur</a:t>
            </a:r>
          </a:p>
          <a:p>
            <a:pPr marL="514350" indent="-514350">
              <a:buNone/>
            </a:pPr>
            <a:r>
              <a:rPr lang="tr-TR" sz="2800" dirty="0" smtClean="0"/>
              <a:t>ve devlet okulları parasızdır.                               </a:t>
            </a:r>
          </a:p>
          <a:p>
            <a:pPr marL="514350" indent="-514350">
              <a:buNone/>
            </a:pPr>
            <a:r>
              <a:rPr lang="tr-TR" sz="2800" dirty="0" smtClean="0"/>
              <a:t>C) Eğitim ve öğretim kurumlarında sadece eğitim, öğretim,</a:t>
            </a:r>
          </a:p>
          <a:p>
            <a:pPr marL="514350" indent="-514350">
              <a:buNone/>
            </a:pPr>
            <a:r>
              <a:rPr lang="tr-TR" sz="2800" dirty="0" smtClean="0"/>
              <a:t>araştırma ve inceleme ile ilgili faaliyetler yürütülür.                                                                                  </a:t>
            </a:r>
          </a:p>
          <a:p>
            <a:pPr marL="514350" indent="-514350">
              <a:buNone/>
            </a:pPr>
            <a:r>
              <a:rPr lang="tr-TR" sz="2800" dirty="0" smtClean="0"/>
              <a:t>D) Eğitim, öğretim hürriyeti anayasaya sadakat borcunu</a:t>
            </a:r>
          </a:p>
          <a:p>
            <a:pPr marL="514350" indent="-514350">
              <a:buNone/>
            </a:pPr>
            <a:r>
              <a:rPr lang="tr-TR" sz="2800" dirty="0" smtClean="0"/>
              <a:t>ortadan kaldırmaz.                                                                    </a:t>
            </a:r>
          </a:p>
          <a:p>
            <a:pPr marL="514350" indent="-514350">
              <a:buNone/>
            </a:pPr>
            <a:r>
              <a:rPr lang="tr-TR" sz="2800" dirty="0" smtClean="0"/>
              <a:t>E) Eğitim ve öğretim kişi hak ve özgürlüklerinden biridir.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ÖRNEK SORU</a:t>
            </a:r>
            <a:endParaRPr lang="tr-TR" sz="32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929411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tr-TR" sz="2800" b="1" dirty="0" smtClean="0"/>
              <a:t>	1982 Anayasası tarafından güvence altına alınmış olan</a:t>
            </a:r>
          </a:p>
          <a:p>
            <a:pPr>
              <a:buNone/>
            </a:pPr>
            <a:r>
              <a:rPr lang="tr-TR" sz="2800" b="1" dirty="0" smtClean="0"/>
              <a:t>eğitim ve öğretim hakkına ilişkin aşağıda verilen</a:t>
            </a:r>
          </a:p>
          <a:p>
            <a:pPr>
              <a:buNone/>
            </a:pPr>
            <a:r>
              <a:rPr lang="tr-TR" sz="2800" b="1" dirty="0" smtClean="0"/>
              <a:t>ifadelerden hangisi </a:t>
            </a:r>
            <a:r>
              <a:rPr lang="tr-TR" sz="2800" b="1" u="sng" dirty="0" smtClean="0"/>
              <a:t>yanlıştır</a:t>
            </a:r>
            <a:r>
              <a:rPr lang="tr-TR" sz="2800" b="1" dirty="0" smtClean="0"/>
              <a:t>? </a:t>
            </a:r>
            <a:endParaRPr lang="tr-TR" sz="2800" dirty="0" smtClean="0"/>
          </a:p>
          <a:p>
            <a:pPr marL="514350" indent="-514350">
              <a:buNone/>
            </a:pPr>
            <a:r>
              <a:rPr lang="tr-TR" sz="2800" dirty="0" smtClean="0"/>
              <a:t>A) Kimse, eğitim ve öğrenim hakkından yoksun bırakılamaz.                                                                             </a:t>
            </a:r>
          </a:p>
          <a:p>
            <a:pPr marL="514350" indent="-514350">
              <a:buNone/>
            </a:pPr>
            <a:r>
              <a:rPr lang="tr-TR" sz="2800" dirty="0" smtClean="0"/>
              <a:t>B) İlköğretim, kız ve erkek bütün vatandaşlar için zorunludur</a:t>
            </a:r>
          </a:p>
          <a:p>
            <a:pPr marL="514350" indent="-514350">
              <a:buNone/>
            </a:pPr>
            <a:r>
              <a:rPr lang="tr-TR" sz="2800" dirty="0" smtClean="0"/>
              <a:t>ve devlet okulları parasızdır.                               </a:t>
            </a:r>
          </a:p>
          <a:p>
            <a:pPr marL="514350" indent="-514350">
              <a:buNone/>
            </a:pPr>
            <a:r>
              <a:rPr lang="tr-TR" sz="2800" dirty="0" smtClean="0"/>
              <a:t>C) Eğitim ve öğretim kurumlarında sadece eğitim, öğretim,</a:t>
            </a:r>
          </a:p>
          <a:p>
            <a:pPr marL="514350" indent="-514350">
              <a:buNone/>
            </a:pPr>
            <a:r>
              <a:rPr lang="tr-TR" sz="2800" dirty="0" smtClean="0"/>
              <a:t>araştırma ve inceleme ile ilgili faaliyetler yürütülür.                                                                                  </a:t>
            </a:r>
          </a:p>
          <a:p>
            <a:pPr marL="514350" indent="-514350">
              <a:buNone/>
            </a:pPr>
            <a:r>
              <a:rPr lang="tr-TR" sz="2800" dirty="0" smtClean="0"/>
              <a:t>D) Eğitim, öğretim hürriyeti anayasaya sadakat borcunu</a:t>
            </a:r>
          </a:p>
          <a:p>
            <a:pPr marL="514350" indent="-514350">
              <a:buNone/>
            </a:pPr>
            <a:r>
              <a:rPr lang="tr-TR" sz="2800" dirty="0" smtClean="0"/>
              <a:t>ortadan kaldırmaz.                                                                    </a:t>
            </a:r>
          </a:p>
          <a:p>
            <a:pPr marL="514350" indent="-514350">
              <a:buNone/>
            </a:pPr>
            <a:r>
              <a:rPr lang="tr-TR" sz="2800" dirty="0" smtClean="0">
                <a:solidFill>
                  <a:srgbClr val="FF0000"/>
                </a:solidFill>
              </a:rPr>
              <a:t>E) Eğitim ve öğretim kişi hak ve özgürlüklerinden biridir.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408712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r>
              <a:rPr lang="tr-TR" sz="8600" b="1" i="1" dirty="0" smtClean="0">
                <a:solidFill>
                  <a:srgbClr val="0000FF"/>
                </a:solidFill>
              </a:rPr>
              <a:t>	Temel hak ve hürriyetlerin kötüye kullanılamaması (14. Madde)</a:t>
            </a:r>
          </a:p>
          <a:p>
            <a:pPr>
              <a:buNone/>
            </a:pPr>
            <a:r>
              <a:rPr lang="tr-TR" sz="5900" dirty="0" smtClean="0"/>
              <a:t>	</a:t>
            </a:r>
            <a:r>
              <a:rPr lang="tr-TR" sz="8600" dirty="0" smtClean="0"/>
              <a:t>Anayasada yer alan hak ve hürriyetlerden</a:t>
            </a:r>
          </a:p>
          <a:p>
            <a:pPr>
              <a:buNone/>
            </a:pPr>
            <a:r>
              <a:rPr lang="tr-TR" sz="8600" dirty="0" smtClean="0"/>
              <a:t>hiçbiri, </a:t>
            </a:r>
          </a:p>
          <a:p>
            <a:pPr>
              <a:buNone/>
            </a:pPr>
            <a:r>
              <a:rPr lang="tr-TR" sz="8600" dirty="0" smtClean="0"/>
              <a:t>	- Devletin ülkesi ve milletiyle bölünmez</a:t>
            </a:r>
          </a:p>
          <a:p>
            <a:pPr>
              <a:buNone/>
            </a:pPr>
            <a:r>
              <a:rPr lang="tr-TR" sz="8600" dirty="0" smtClean="0"/>
              <a:t>bütünlüğünü bozmayı,</a:t>
            </a:r>
          </a:p>
          <a:p>
            <a:pPr>
              <a:buNone/>
            </a:pPr>
            <a:r>
              <a:rPr lang="tr-TR" sz="8600" dirty="0" smtClean="0"/>
              <a:t>	- İnsan haklarına dayanan demokratik ve lâik</a:t>
            </a:r>
          </a:p>
          <a:p>
            <a:pPr>
              <a:buNone/>
            </a:pPr>
            <a:r>
              <a:rPr lang="tr-TR" sz="8600" dirty="0" smtClean="0"/>
              <a:t>cumhuriyeti ortadan kaldırmayı  amaçlayan</a:t>
            </a:r>
          </a:p>
          <a:p>
            <a:pPr>
              <a:buNone/>
            </a:pPr>
            <a:r>
              <a:rPr lang="tr-TR" sz="8600" dirty="0" smtClean="0"/>
              <a:t>faaliyetler biçiminde kullanılamaz. </a:t>
            </a:r>
          </a:p>
          <a:p>
            <a:pPr>
              <a:buNone/>
            </a:pPr>
            <a:r>
              <a:rPr lang="tr-TR" sz="8600" dirty="0" smtClean="0"/>
              <a:t>	Anayasa hükümlerinden hiçbiri, </a:t>
            </a:r>
          </a:p>
          <a:p>
            <a:pPr>
              <a:buNone/>
            </a:pPr>
            <a:r>
              <a:rPr lang="tr-TR" sz="8600" dirty="0" smtClean="0"/>
              <a:t>	- Devlete veya kişilere, Anayasayla tanınan temel</a:t>
            </a:r>
          </a:p>
          <a:p>
            <a:pPr>
              <a:buNone/>
            </a:pPr>
            <a:r>
              <a:rPr lang="tr-TR" sz="8600" dirty="0" smtClean="0"/>
              <a:t>hak ve hürriyetlerin yok edilmesini, </a:t>
            </a:r>
          </a:p>
          <a:p>
            <a:pPr>
              <a:buNone/>
            </a:pPr>
            <a:r>
              <a:rPr lang="tr-TR" sz="8600" dirty="0" smtClean="0"/>
              <a:t>	- Anayasada belirtilenden daha geniş şekilde</a:t>
            </a:r>
          </a:p>
          <a:p>
            <a:pPr>
              <a:buNone/>
            </a:pPr>
            <a:r>
              <a:rPr lang="tr-TR" sz="8600" dirty="0" smtClean="0"/>
              <a:t>sınırlandırılmasını amaçlayan bir faaliyette bulunmayı</a:t>
            </a:r>
          </a:p>
          <a:p>
            <a:pPr>
              <a:buNone/>
            </a:pPr>
            <a:r>
              <a:rPr lang="tr-TR" sz="8600" dirty="0" smtClean="0"/>
              <a:t>mümkün kılacak şekilde yorumlanamaz.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ÖRNEK SORU</a:t>
            </a:r>
            <a:endParaRPr lang="tr-TR" sz="32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929411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tr-TR" sz="2800" b="1" dirty="0" smtClean="0"/>
              <a:t>	Olağanüstü hallerde, temel hak ve özgürlükler için</a:t>
            </a:r>
          </a:p>
          <a:p>
            <a:pPr>
              <a:buNone/>
            </a:pPr>
            <a:r>
              <a:rPr lang="tr-TR" sz="2800" b="1" dirty="0" smtClean="0"/>
              <a:t>anayasada öngörülmüş bulunan aşağıdaki güvencelerden</a:t>
            </a:r>
          </a:p>
          <a:p>
            <a:pPr>
              <a:buNone/>
            </a:pPr>
            <a:r>
              <a:rPr lang="tr-TR" sz="2800" b="1" dirty="0" smtClean="0"/>
              <a:t>hangisi kaldırılabilir?</a:t>
            </a:r>
            <a:endParaRPr lang="tr-TR" sz="2800" dirty="0" smtClean="0"/>
          </a:p>
          <a:p>
            <a:pPr>
              <a:buNone/>
            </a:pPr>
            <a:r>
              <a:rPr lang="tr-TR" sz="2800" dirty="0" smtClean="0"/>
              <a:t>A) Suç ve cezalar geçmişe yürütülemez.                      </a:t>
            </a:r>
          </a:p>
          <a:p>
            <a:pPr marL="514350" indent="-514350">
              <a:buNone/>
            </a:pPr>
            <a:r>
              <a:rPr lang="tr-TR" sz="2800" dirty="0" smtClean="0"/>
              <a:t>B) Kişinin maddi ve manevi varlığının bütünlüğüne</a:t>
            </a:r>
          </a:p>
          <a:p>
            <a:pPr marL="514350" indent="-514350">
              <a:buNone/>
            </a:pPr>
            <a:r>
              <a:rPr lang="tr-TR" sz="2800" dirty="0" smtClean="0"/>
              <a:t>dokunulamaz.                                                                   </a:t>
            </a:r>
          </a:p>
          <a:p>
            <a:pPr marL="514350" indent="-514350">
              <a:buNone/>
            </a:pPr>
            <a:r>
              <a:rPr lang="tr-TR" sz="2800" dirty="0" smtClean="0"/>
              <a:t>C) Kimse din, vicdan, düşünce ve kanaatlerini açıklamaya</a:t>
            </a:r>
          </a:p>
          <a:p>
            <a:pPr marL="514350" indent="-514350">
              <a:buNone/>
            </a:pPr>
            <a:r>
              <a:rPr lang="tr-TR" sz="2800" dirty="0" smtClean="0"/>
              <a:t>zorlayamaz.                                                           </a:t>
            </a:r>
          </a:p>
          <a:p>
            <a:pPr marL="514350" indent="-514350">
              <a:buNone/>
            </a:pPr>
            <a:r>
              <a:rPr lang="tr-TR" sz="2800" dirty="0" smtClean="0"/>
              <a:t>D) Kimsenin konutuna dokunulamaz.                                 </a:t>
            </a:r>
          </a:p>
          <a:p>
            <a:pPr marL="514350" indent="-514350">
              <a:buNone/>
            </a:pPr>
            <a:r>
              <a:rPr lang="tr-TR" sz="2800" dirty="0" smtClean="0"/>
              <a:t>E) Suçluluğu mahkeme kararıyla saptanıncaya kadar kimse</a:t>
            </a:r>
          </a:p>
          <a:p>
            <a:pPr marL="514350" indent="-514350">
              <a:buNone/>
            </a:pPr>
            <a:r>
              <a:rPr lang="tr-TR" sz="2800" dirty="0" smtClean="0"/>
              <a:t>suçlu sayılamaz.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ÖRNEK SORU</a:t>
            </a:r>
            <a:endParaRPr lang="tr-TR" sz="32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929411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tr-TR" sz="2800" b="1" dirty="0" smtClean="0"/>
              <a:t>	Olağanüstü hallerde, temel hak ve özgürlükler için</a:t>
            </a:r>
          </a:p>
          <a:p>
            <a:pPr>
              <a:buNone/>
            </a:pPr>
            <a:r>
              <a:rPr lang="tr-TR" sz="2800" b="1" dirty="0" smtClean="0"/>
              <a:t>anayasada öngörülmüş bulunan aşağıdaki güvencelerden</a:t>
            </a:r>
          </a:p>
          <a:p>
            <a:pPr>
              <a:buNone/>
            </a:pPr>
            <a:r>
              <a:rPr lang="tr-TR" sz="2800" b="1" dirty="0" smtClean="0"/>
              <a:t>hangisi kaldırılabilir?</a:t>
            </a:r>
            <a:endParaRPr lang="tr-TR" sz="2800" dirty="0" smtClean="0"/>
          </a:p>
          <a:p>
            <a:pPr>
              <a:buNone/>
            </a:pPr>
            <a:r>
              <a:rPr lang="tr-TR" sz="2800" dirty="0" smtClean="0"/>
              <a:t>A) Suç ve cezalar geçmişe yürütülemez.                      </a:t>
            </a:r>
          </a:p>
          <a:p>
            <a:pPr marL="514350" indent="-514350">
              <a:buNone/>
            </a:pPr>
            <a:r>
              <a:rPr lang="tr-TR" sz="2800" dirty="0" smtClean="0"/>
              <a:t>B) Kişinin maddi ve manevi varlığının bütünlüğüne</a:t>
            </a:r>
          </a:p>
          <a:p>
            <a:pPr marL="514350" indent="-514350">
              <a:buNone/>
            </a:pPr>
            <a:r>
              <a:rPr lang="tr-TR" sz="2800" dirty="0" smtClean="0"/>
              <a:t>dokunulamaz.                                                                   </a:t>
            </a:r>
          </a:p>
          <a:p>
            <a:pPr marL="514350" indent="-514350">
              <a:buNone/>
            </a:pPr>
            <a:r>
              <a:rPr lang="tr-TR" sz="2800" dirty="0" smtClean="0"/>
              <a:t>C) Kimse din, vicdan, düşünce ve kanaatlerini açıklamaya</a:t>
            </a:r>
          </a:p>
          <a:p>
            <a:pPr marL="514350" indent="-514350">
              <a:buNone/>
            </a:pPr>
            <a:r>
              <a:rPr lang="tr-TR" sz="2800" dirty="0" smtClean="0"/>
              <a:t>zorlayamaz.                                                           </a:t>
            </a:r>
          </a:p>
          <a:p>
            <a:pPr marL="514350" indent="-514350">
              <a:buNone/>
            </a:pPr>
            <a:r>
              <a:rPr lang="tr-TR" sz="2800" dirty="0" smtClean="0">
                <a:solidFill>
                  <a:srgbClr val="FF0000"/>
                </a:solidFill>
              </a:rPr>
              <a:t>D) Kimsenin konutuna dokunulamaz.                                 </a:t>
            </a:r>
          </a:p>
          <a:p>
            <a:pPr marL="514350" indent="-514350">
              <a:buNone/>
            </a:pPr>
            <a:r>
              <a:rPr lang="tr-TR" sz="2800" dirty="0" smtClean="0"/>
              <a:t>E) Suçluluğu mahkeme kararıyla saptanıncaya kadar kimse</a:t>
            </a:r>
          </a:p>
          <a:p>
            <a:pPr marL="514350" indent="-514350">
              <a:buNone/>
            </a:pPr>
            <a:r>
              <a:rPr lang="tr-TR" sz="2800" dirty="0" smtClean="0"/>
              <a:t>suçlu sayılamaz.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1052736"/>
            <a:ext cx="8229600" cy="4752528"/>
          </a:xfrm>
        </p:spPr>
        <p:txBody>
          <a:bodyPr>
            <a:normAutofit/>
          </a:bodyPr>
          <a:lstStyle/>
          <a:p>
            <a:r>
              <a:rPr lang="tr-TR" sz="5400" b="1" i="1" dirty="0" smtClean="0">
                <a:solidFill>
                  <a:srgbClr val="FF0000"/>
                </a:solidFill>
              </a:rPr>
              <a:t>TEŞEKKÜRLER</a:t>
            </a:r>
            <a:br>
              <a:rPr lang="tr-TR" sz="5400" b="1" i="1" dirty="0" smtClean="0">
                <a:solidFill>
                  <a:srgbClr val="FF0000"/>
                </a:solidFill>
              </a:rPr>
            </a:br>
            <a:r>
              <a:rPr lang="tr-TR" sz="5400" b="1" i="1" dirty="0" smtClean="0">
                <a:solidFill>
                  <a:srgbClr val="FF0000"/>
                </a:solidFill>
              </a:rPr>
              <a:t/>
            </a:r>
            <a:br>
              <a:rPr lang="tr-TR" sz="5400" b="1" i="1" dirty="0" smtClean="0">
                <a:solidFill>
                  <a:srgbClr val="FF0000"/>
                </a:solidFill>
              </a:rPr>
            </a:br>
            <a:r>
              <a:rPr lang="tr-TR" sz="5400" b="1" i="1" dirty="0" smtClean="0">
                <a:solidFill>
                  <a:srgbClr val="FF0000"/>
                </a:solidFill>
              </a:rPr>
              <a:t/>
            </a:r>
            <a:br>
              <a:rPr lang="tr-TR" sz="5400" b="1" i="1" dirty="0" smtClean="0">
                <a:solidFill>
                  <a:srgbClr val="FF0000"/>
                </a:solidFill>
              </a:rPr>
            </a:br>
            <a:r>
              <a:rPr lang="tr-TR" sz="5400" b="1" i="1" dirty="0" smtClean="0">
                <a:solidFill>
                  <a:srgbClr val="0000FF"/>
                </a:solidFill>
              </a:rPr>
              <a:t>HAZIRLAYAN</a:t>
            </a:r>
            <a:br>
              <a:rPr lang="tr-TR" sz="5400" b="1" i="1" dirty="0" smtClean="0">
                <a:solidFill>
                  <a:srgbClr val="0000FF"/>
                </a:solidFill>
              </a:rPr>
            </a:br>
            <a:r>
              <a:rPr lang="tr-TR" sz="5400" b="1" i="1" dirty="0" smtClean="0">
                <a:solidFill>
                  <a:srgbClr val="0000FF"/>
                </a:solidFill>
              </a:rPr>
              <a:t>FERİD SUDAGEZ</a:t>
            </a:r>
            <a:endParaRPr lang="tr-TR" sz="5400" i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408712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tr-TR" sz="8600" b="1" i="1" dirty="0" smtClean="0">
                <a:solidFill>
                  <a:srgbClr val="0000FF"/>
                </a:solidFill>
              </a:rPr>
              <a:t>	</a:t>
            </a:r>
            <a:r>
              <a:rPr lang="es-ES" sz="8600" b="1" i="1" dirty="0" smtClean="0">
                <a:solidFill>
                  <a:srgbClr val="0000FF"/>
                </a:solidFill>
              </a:rPr>
              <a:t> </a:t>
            </a:r>
            <a:r>
              <a:rPr lang="es-ES" sz="11200" b="1" i="1" dirty="0" smtClean="0">
                <a:solidFill>
                  <a:srgbClr val="0000FF"/>
                </a:solidFill>
              </a:rPr>
              <a:t>Suç ve </a:t>
            </a:r>
            <a:r>
              <a:rPr lang="tr-TR" sz="11200" b="1" i="1" dirty="0" smtClean="0">
                <a:solidFill>
                  <a:srgbClr val="0000FF"/>
                </a:solidFill>
              </a:rPr>
              <a:t>C</a:t>
            </a:r>
            <a:r>
              <a:rPr lang="es-ES" sz="11200" b="1" i="1" dirty="0" smtClean="0">
                <a:solidFill>
                  <a:srgbClr val="0000FF"/>
                </a:solidFill>
              </a:rPr>
              <a:t>ezalara </a:t>
            </a:r>
            <a:r>
              <a:rPr lang="tr-TR" sz="11200" b="1" i="1" dirty="0" smtClean="0">
                <a:solidFill>
                  <a:srgbClr val="0000FF"/>
                </a:solidFill>
              </a:rPr>
              <a:t>İ</a:t>
            </a:r>
            <a:r>
              <a:rPr lang="es-ES" sz="11200" b="1" i="1" dirty="0" smtClean="0">
                <a:solidFill>
                  <a:srgbClr val="0000FF"/>
                </a:solidFill>
              </a:rPr>
              <a:t>lişkin </a:t>
            </a:r>
            <a:r>
              <a:rPr lang="tr-TR" sz="11200" b="1" i="1" dirty="0" smtClean="0">
                <a:solidFill>
                  <a:srgbClr val="0000FF"/>
                </a:solidFill>
              </a:rPr>
              <a:t>E</a:t>
            </a:r>
            <a:r>
              <a:rPr lang="es-ES" sz="11200" b="1" i="1" dirty="0" smtClean="0">
                <a:solidFill>
                  <a:srgbClr val="0000FF"/>
                </a:solidFill>
              </a:rPr>
              <a:t>saslar </a:t>
            </a:r>
            <a:endParaRPr lang="tr-TR" sz="11200" b="1" i="1" dirty="0" smtClean="0">
              <a:solidFill>
                <a:srgbClr val="0000FF"/>
              </a:solidFill>
            </a:endParaRPr>
          </a:p>
          <a:p>
            <a:pPr>
              <a:buNone/>
            </a:pPr>
            <a:r>
              <a:rPr lang="tr-TR" sz="11200" dirty="0" smtClean="0"/>
              <a:t>	- Kimse, işlendiği zaman yürürlükte bulunan kanunun</a:t>
            </a:r>
          </a:p>
          <a:p>
            <a:pPr>
              <a:buNone/>
            </a:pPr>
            <a:r>
              <a:rPr lang="tr-TR" sz="11200" dirty="0" smtClean="0"/>
              <a:t>suç saymadığı bir fiilden dolayı cezalandırılamaz</a:t>
            </a:r>
          </a:p>
          <a:p>
            <a:pPr>
              <a:buNone/>
            </a:pPr>
            <a:r>
              <a:rPr lang="tr-TR" sz="11200" dirty="0" smtClean="0"/>
              <a:t> 	- Kimseye suçu işlediği zaman kanunda o suç için</a:t>
            </a:r>
          </a:p>
          <a:p>
            <a:pPr>
              <a:buNone/>
            </a:pPr>
            <a:r>
              <a:rPr lang="tr-TR" sz="11200" dirty="0" smtClean="0"/>
              <a:t>konulmuş olan cezadan daha ağır bir ceza verilemez. </a:t>
            </a:r>
          </a:p>
          <a:p>
            <a:pPr>
              <a:buNone/>
            </a:pPr>
            <a:r>
              <a:rPr lang="tr-TR" sz="11200" dirty="0" smtClean="0"/>
              <a:t>	- Ceza ve ceza yerine geçen güvenlik tedbirleri ancak</a:t>
            </a:r>
          </a:p>
          <a:p>
            <a:pPr>
              <a:buNone/>
            </a:pPr>
            <a:r>
              <a:rPr lang="tr-TR" sz="11200" dirty="0" smtClean="0"/>
              <a:t>kanunla konulur. 	</a:t>
            </a:r>
          </a:p>
          <a:p>
            <a:pPr>
              <a:buNone/>
            </a:pPr>
            <a:r>
              <a:rPr lang="tr-TR" sz="11200" dirty="0" smtClean="0"/>
              <a:t>	- Suçluluğu hükmen sabit oluncaya kadar, kimse suçlu</a:t>
            </a:r>
          </a:p>
          <a:p>
            <a:pPr>
              <a:buNone/>
            </a:pPr>
            <a:r>
              <a:rPr lang="tr-TR" sz="11200" dirty="0" smtClean="0"/>
              <a:t>sayılamaz.</a:t>
            </a:r>
          </a:p>
          <a:p>
            <a:pPr>
              <a:buNone/>
            </a:pPr>
            <a:r>
              <a:rPr lang="tr-TR" sz="11200" dirty="0" smtClean="0"/>
              <a:t>	- Hiç kimse kendisini ve kanunda gösterilen</a:t>
            </a:r>
          </a:p>
          <a:p>
            <a:pPr>
              <a:buNone/>
            </a:pPr>
            <a:r>
              <a:rPr lang="tr-TR" sz="11200" dirty="0" smtClean="0"/>
              <a:t>yakınlarını suçlayan bir beyanda bulunmaya veya bu </a:t>
            </a:r>
          </a:p>
          <a:p>
            <a:pPr>
              <a:buNone/>
            </a:pPr>
            <a:r>
              <a:rPr lang="tr-TR" sz="11200" dirty="0" smtClean="0"/>
              <a:t>yolda delil göstermeye zorlanamaz.</a:t>
            </a:r>
          </a:p>
          <a:p>
            <a:pPr>
              <a:buNone/>
            </a:pPr>
            <a:r>
              <a:rPr lang="tr-TR" sz="11200" dirty="0" smtClean="0"/>
              <a:t>	- Kanuna aykırı olarak elde edilmiş bulgular, delil</a:t>
            </a:r>
          </a:p>
          <a:p>
            <a:pPr>
              <a:buNone/>
            </a:pPr>
            <a:r>
              <a:rPr lang="tr-TR" sz="11200" dirty="0" smtClean="0"/>
              <a:t>olarak kabul edilemez</a:t>
            </a:r>
            <a:r>
              <a:rPr lang="tr-TR" sz="8600" dirty="0" smtClean="0"/>
              <a:t>.</a:t>
            </a:r>
          </a:p>
          <a:p>
            <a:pPr>
              <a:buNone/>
            </a:pPr>
            <a:endParaRPr lang="tr-TR" sz="8600" dirty="0" smtClean="0"/>
          </a:p>
          <a:p>
            <a:pPr>
              <a:buNone/>
            </a:pPr>
            <a:r>
              <a:rPr lang="tr-TR" sz="8600" dirty="0" smtClean="0"/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408712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r>
              <a:rPr lang="tr-TR" sz="8600" b="1" i="1" dirty="0" smtClean="0">
                <a:solidFill>
                  <a:srgbClr val="0000FF"/>
                </a:solidFill>
              </a:rPr>
              <a:t>	</a:t>
            </a:r>
            <a:endParaRPr lang="tr-TR" sz="8600" dirty="0" smtClean="0"/>
          </a:p>
          <a:p>
            <a:pPr>
              <a:buNone/>
            </a:pPr>
            <a:endParaRPr lang="tr-TR" sz="8600" dirty="0" smtClean="0"/>
          </a:p>
          <a:p>
            <a:pPr>
              <a:buNone/>
            </a:pPr>
            <a:r>
              <a:rPr lang="tr-TR" sz="8600" dirty="0" smtClean="0"/>
              <a:t>	- Ceza sorumluluğu şahsidir.</a:t>
            </a:r>
          </a:p>
          <a:p>
            <a:pPr>
              <a:buNone/>
            </a:pPr>
            <a:r>
              <a:rPr lang="tr-TR" sz="8600" dirty="0" smtClean="0"/>
              <a:t>	- Hiç kimse, yalnızca sözleşmeden doğan bir</a:t>
            </a:r>
          </a:p>
          <a:p>
            <a:pPr>
              <a:buNone/>
            </a:pPr>
            <a:r>
              <a:rPr lang="tr-TR" sz="8600" dirty="0" smtClean="0"/>
              <a:t>yükümlülüğü yerine getirememesinden dolayı</a:t>
            </a:r>
          </a:p>
          <a:p>
            <a:pPr>
              <a:buNone/>
            </a:pPr>
            <a:r>
              <a:rPr lang="tr-TR" sz="8600" dirty="0" smtClean="0"/>
              <a:t>özgürlüğünden alıkonulamaz.</a:t>
            </a:r>
          </a:p>
          <a:p>
            <a:pPr>
              <a:buNone/>
            </a:pPr>
            <a:r>
              <a:rPr lang="tr-TR" sz="8600" dirty="0" smtClean="0"/>
              <a:t>	- Ölüm cezası ve genel müsadere cezası verilemez.</a:t>
            </a:r>
          </a:p>
          <a:p>
            <a:pPr>
              <a:buNone/>
            </a:pPr>
            <a:r>
              <a:rPr lang="tr-TR" sz="8600" dirty="0" smtClean="0"/>
              <a:t>	- İdare, kişi hürriyetinin kısıtlanması sonucunu</a:t>
            </a:r>
          </a:p>
          <a:p>
            <a:pPr>
              <a:buNone/>
            </a:pPr>
            <a:r>
              <a:rPr lang="tr-TR" sz="8600" dirty="0" smtClean="0"/>
              <a:t>doğuran bir müeyyide uygulayamaz. </a:t>
            </a:r>
          </a:p>
          <a:p>
            <a:pPr>
              <a:buNone/>
            </a:pPr>
            <a:r>
              <a:rPr lang="tr-TR" sz="8600" dirty="0" smtClean="0"/>
              <a:t>	- Uluslararası Ceza Divanına taraf olmanın gerektirdiği</a:t>
            </a:r>
          </a:p>
          <a:p>
            <a:pPr>
              <a:buNone/>
            </a:pPr>
            <a:r>
              <a:rPr lang="tr-TR" sz="8600" dirty="0" smtClean="0"/>
              <a:t>yükümlülükler hariç olmak üzere vatandaş, suç</a:t>
            </a:r>
          </a:p>
          <a:p>
            <a:pPr>
              <a:buNone/>
            </a:pPr>
            <a:r>
              <a:rPr lang="tr-TR" sz="8600" dirty="0" smtClean="0"/>
              <a:t>sebebiyle yabancı bir ülkeye verilemez.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408712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tr-TR" sz="8600" b="1" i="1" dirty="0" smtClean="0">
                <a:solidFill>
                  <a:srgbClr val="0000FF"/>
                </a:solidFill>
              </a:rPr>
              <a:t>	</a:t>
            </a:r>
            <a:r>
              <a:rPr lang="es-ES" sz="3300" b="1" i="1" dirty="0" smtClean="0">
                <a:solidFill>
                  <a:srgbClr val="0000FF"/>
                </a:solidFill>
              </a:rPr>
              <a:t> </a:t>
            </a:r>
            <a:r>
              <a:rPr lang="tr-TR" sz="11200" b="1" i="1" dirty="0" smtClean="0">
                <a:solidFill>
                  <a:srgbClr val="0000FF"/>
                </a:solidFill>
              </a:rPr>
              <a:t>Temel Hak ve Hürriyetlerin Durdurulması</a:t>
            </a:r>
          </a:p>
          <a:p>
            <a:pPr>
              <a:buNone/>
            </a:pPr>
            <a:r>
              <a:rPr lang="tr-TR" sz="11200" dirty="0" smtClean="0"/>
              <a:t>	- Savaş, seferberlik veya olağanüstü hallerde,</a:t>
            </a:r>
          </a:p>
          <a:p>
            <a:pPr>
              <a:buNone/>
            </a:pPr>
            <a:r>
              <a:rPr lang="tr-TR" sz="11200" dirty="0" smtClean="0"/>
              <a:t>milletlerarası hukuktan doğan yükümlülükler ihlal</a:t>
            </a:r>
          </a:p>
          <a:p>
            <a:pPr>
              <a:buNone/>
            </a:pPr>
            <a:r>
              <a:rPr lang="tr-TR" sz="11200" dirty="0" smtClean="0"/>
              <a:t>edilmemek kaydıyla, temel hak ve hürriyetlerin</a:t>
            </a:r>
          </a:p>
          <a:p>
            <a:pPr>
              <a:buNone/>
            </a:pPr>
            <a:r>
              <a:rPr lang="tr-TR" sz="11200" dirty="0" smtClean="0"/>
              <a:t>kullanılması kısmen veya tamamen durdurulabilir.</a:t>
            </a:r>
          </a:p>
          <a:p>
            <a:pPr>
              <a:buNone/>
            </a:pPr>
            <a:r>
              <a:rPr lang="tr-TR" sz="11200" dirty="0" smtClean="0"/>
              <a:t>	Ancak bu hallerde dahi sert çekirdek haklara</a:t>
            </a:r>
          </a:p>
          <a:p>
            <a:pPr>
              <a:buNone/>
            </a:pPr>
            <a:r>
              <a:rPr lang="tr-TR" sz="11200" dirty="0" smtClean="0"/>
              <a:t>dokunulamaz.</a:t>
            </a:r>
          </a:p>
          <a:p>
            <a:pPr>
              <a:buNone/>
            </a:pPr>
            <a:r>
              <a:rPr lang="tr-TR" sz="11200" dirty="0" smtClean="0"/>
              <a:t>	</a:t>
            </a:r>
            <a:r>
              <a:rPr lang="tr-TR" sz="11200" b="1" i="1" dirty="0" smtClean="0">
                <a:solidFill>
                  <a:srgbClr val="0000FF"/>
                </a:solidFill>
              </a:rPr>
              <a:t> OHAL İlanı: </a:t>
            </a:r>
            <a:r>
              <a:rPr lang="tr-TR" sz="11200" dirty="0" smtClean="0"/>
              <a:t>CB yurdun tamamında veya bir</a:t>
            </a:r>
          </a:p>
          <a:p>
            <a:pPr>
              <a:buNone/>
            </a:pPr>
            <a:r>
              <a:rPr lang="tr-TR" sz="11200" dirty="0" smtClean="0"/>
              <a:t>bölgesinde, süresi 6 ayı geçmemek üzere</a:t>
            </a:r>
          </a:p>
          <a:p>
            <a:pPr>
              <a:buNone/>
            </a:pPr>
            <a:r>
              <a:rPr lang="tr-TR" sz="11200" dirty="0" smtClean="0"/>
              <a:t>olağanüstü hal ilan edebilir.                                                   </a:t>
            </a:r>
          </a:p>
          <a:p>
            <a:pPr>
              <a:buNone/>
            </a:pPr>
            <a:r>
              <a:rPr lang="tr-TR" sz="11200" dirty="0" smtClean="0"/>
              <a:t>	TBMM </a:t>
            </a:r>
            <a:r>
              <a:rPr lang="tr-TR" sz="11200" dirty="0" err="1" smtClean="0"/>
              <a:t>OHAL’i</a:t>
            </a:r>
            <a:r>
              <a:rPr lang="tr-TR" sz="11200" dirty="0" smtClean="0"/>
              <a:t> onaylar ve gerek görürse her defasında</a:t>
            </a:r>
          </a:p>
          <a:p>
            <a:pPr>
              <a:buNone/>
            </a:pPr>
            <a:r>
              <a:rPr lang="tr-TR" sz="11200" dirty="0" smtClean="0"/>
              <a:t>4 ayı geçmemek üzere süreyi uzatabilir, kısaltabilir veya</a:t>
            </a:r>
          </a:p>
          <a:p>
            <a:pPr>
              <a:buNone/>
            </a:pPr>
            <a:r>
              <a:rPr lang="tr-TR" sz="11200" dirty="0" smtClean="0"/>
              <a:t>kaldırabilir.</a:t>
            </a:r>
          </a:p>
          <a:p>
            <a:pPr>
              <a:buNone/>
            </a:pPr>
            <a:r>
              <a:rPr lang="tr-TR" sz="11200" dirty="0" smtClean="0"/>
              <a:t>	Savaş hallerinde bu 4 aylık süre aranmaz.</a:t>
            </a:r>
            <a:endParaRPr lang="tr-TR" sz="11200" b="1" i="1" dirty="0" smtClean="0">
              <a:solidFill>
                <a:srgbClr val="0000FF"/>
              </a:solidFill>
            </a:endParaRPr>
          </a:p>
          <a:p>
            <a:pPr>
              <a:buNone/>
            </a:pPr>
            <a:r>
              <a:rPr lang="tr-TR" sz="5900" b="1" i="1" dirty="0" smtClean="0">
                <a:solidFill>
                  <a:srgbClr val="0000FF"/>
                </a:solidFill>
              </a:rPr>
              <a:t>	</a:t>
            </a:r>
            <a:endParaRPr lang="tr-TR" sz="8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4087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800" b="1" i="1" dirty="0" smtClean="0">
                <a:solidFill>
                  <a:srgbClr val="0000FF"/>
                </a:solidFill>
              </a:rPr>
              <a:t>	OHAL (Olağanüstü Hal) İlanı</a:t>
            </a:r>
            <a:r>
              <a:rPr lang="tr-TR" sz="2800" dirty="0" smtClean="0"/>
              <a:t>	</a:t>
            </a:r>
          </a:p>
          <a:p>
            <a:pPr>
              <a:buNone/>
            </a:pPr>
            <a:r>
              <a:rPr lang="tr-TR" sz="2800" dirty="0" smtClean="0"/>
              <a:t>	- Tabii (Doğal) afet</a:t>
            </a:r>
          </a:p>
          <a:p>
            <a:pPr>
              <a:buNone/>
            </a:pPr>
            <a:r>
              <a:rPr lang="tr-TR" sz="2800" dirty="0" smtClean="0"/>
              <a:t>	- Tehlikeli salgın hastalık</a:t>
            </a:r>
          </a:p>
          <a:p>
            <a:pPr>
              <a:buNone/>
            </a:pPr>
            <a:r>
              <a:rPr lang="tr-TR" sz="2800" dirty="0" smtClean="0"/>
              <a:t>	- Ağır ekonomik bunalım</a:t>
            </a:r>
          </a:p>
          <a:p>
            <a:pPr>
              <a:buNone/>
            </a:pPr>
            <a:r>
              <a:rPr lang="tr-TR" sz="2800" dirty="0" smtClean="0"/>
              <a:t>	- Kamu düzeninin ciddi şekilde bozulması,</a:t>
            </a:r>
          </a:p>
          <a:p>
            <a:pPr>
              <a:buNone/>
            </a:pPr>
            <a:r>
              <a:rPr lang="tr-TR" sz="2800" dirty="0" smtClean="0"/>
              <a:t>	- Yaygın şiddet hareketleri,</a:t>
            </a:r>
          </a:p>
          <a:p>
            <a:pPr>
              <a:buNone/>
            </a:pPr>
            <a:r>
              <a:rPr lang="tr-TR" sz="2800" dirty="0" smtClean="0"/>
              <a:t>	- Ayaklanma,</a:t>
            </a:r>
          </a:p>
          <a:p>
            <a:pPr>
              <a:buNone/>
            </a:pPr>
            <a:r>
              <a:rPr lang="tr-TR" sz="2800" dirty="0" smtClean="0"/>
              <a:t>	- Kalkışma,</a:t>
            </a:r>
          </a:p>
          <a:p>
            <a:pPr>
              <a:buNone/>
            </a:pPr>
            <a:r>
              <a:rPr lang="tr-TR" sz="2800" dirty="0" smtClean="0"/>
              <a:t>	- Seferberlik,</a:t>
            </a:r>
          </a:p>
          <a:p>
            <a:pPr>
              <a:buNone/>
            </a:pPr>
            <a:r>
              <a:rPr lang="tr-TR" sz="2800" dirty="0" smtClean="0"/>
              <a:t>	- Savaşı gerektirecek bir durumun baş göstermesi, </a:t>
            </a:r>
          </a:p>
          <a:p>
            <a:pPr>
              <a:buNone/>
            </a:pPr>
            <a:r>
              <a:rPr lang="tr-TR" sz="2800" dirty="0" smtClean="0"/>
              <a:t>	- Savaş</a:t>
            </a:r>
          </a:p>
          <a:p>
            <a:pPr>
              <a:buNone/>
            </a:pPr>
            <a:endParaRPr lang="tr-TR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4087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800" b="1" i="1" dirty="0" smtClean="0">
                <a:solidFill>
                  <a:srgbClr val="0000FF"/>
                </a:solidFill>
              </a:rPr>
              <a:t>	</a:t>
            </a:r>
          </a:p>
          <a:p>
            <a:pPr>
              <a:buNone/>
            </a:pPr>
            <a:r>
              <a:rPr lang="tr-TR" sz="2800" b="1" i="1" dirty="0" smtClean="0">
                <a:solidFill>
                  <a:srgbClr val="0000FF"/>
                </a:solidFill>
              </a:rPr>
              <a:t>	</a:t>
            </a:r>
            <a:r>
              <a:rPr lang="tr-TR" b="1" i="1" dirty="0" smtClean="0">
                <a:solidFill>
                  <a:srgbClr val="0000FF"/>
                </a:solidFill>
              </a:rPr>
              <a:t>Sert Çekirdek Haklar</a:t>
            </a:r>
            <a:endParaRPr lang="tr-TR" sz="2800" dirty="0" smtClean="0"/>
          </a:p>
          <a:p>
            <a:pPr>
              <a:buNone/>
            </a:pPr>
            <a:r>
              <a:rPr lang="tr-TR" sz="2800" dirty="0" smtClean="0"/>
              <a:t>	- Kişinin yaşama hakkına, maddi ve manevi varlığının</a:t>
            </a:r>
          </a:p>
          <a:p>
            <a:pPr>
              <a:buNone/>
            </a:pPr>
            <a:r>
              <a:rPr lang="tr-TR" sz="2800" dirty="0" smtClean="0"/>
              <a:t>bütünlüğüne dokunulamaz. 	</a:t>
            </a:r>
          </a:p>
          <a:p>
            <a:pPr>
              <a:buNone/>
            </a:pPr>
            <a:r>
              <a:rPr lang="tr-TR" sz="2800" dirty="0" smtClean="0"/>
              <a:t>	- Kimse din, vicdan, düşünce ve kanaatlerini</a:t>
            </a:r>
          </a:p>
          <a:p>
            <a:pPr>
              <a:buNone/>
            </a:pPr>
            <a:r>
              <a:rPr lang="tr-TR" sz="2800" dirty="0" smtClean="0"/>
              <a:t>açıklamaya zorlanamaz ve bunlardan dolayı</a:t>
            </a:r>
          </a:p>
          <a:p>
            <a:pPr>
              <a:buNone/>
            </a:pPr>
            <a:r>
              <a:rPr lang="tr-TR" sz="2800" dirty="0" smtClean="0"/>
              <a:t>suçlanamaz. 	</a:t>
            </a:r>
          </a:p>
          <a:p>
            <a:pPr>
              <a:buNone/>
            </a:pPr>
            <a:r>
              <a:rPr lang="tr-TR" sz="2800" dirty="0" smtClean="0"/>
              <a:t>	- Suç ve cezalar geçmişe yürütülemez.</a:t>
            </a:r>
          </a:p>
          <a:p>
            <a:pPr>
              <a:buNone/>
            </a:pPr>
            <a:r>
              <a:rPr lang="tr-TR" sz="2800" dirty="0" smtClean="0"/>
              <a:t>	- Suçluluğu mahkeme kararı ile saptanıncaya kadar</a:t>
            </a:r>
          </a:p>
          <a:p>
            <a:pPr>
              <a:buNone/>
            </a:pPr>
            <a:r>
              <a:rPr lang="tr-TR" sz="2800" dirty="0" smtClean="0"/>
              <a:t>kimse suçlu sayılamaz.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790</TotalTime>
  <Words>141</Words>
  <Application>Microsoft Office PowerPoint</Application>
  <PresentationFormat>Ekran Gösterisi (4:3)</PresentationFormat>
  <Paragraphs>423</Paragraphs>
  <Slides>42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42</vt:i4>
      </vt:variant>
    </vt:vector>
  </HeadingPairs>
  <TitlesOfParts>
    <vt:vector size="43" baseType="lpstr">
      <vt:lpstr>Ofis Teması</vt:lpstr>
      <vt:lpstr>TEMEL HAKLAR VE ÖDEVLER</vt:lpstr>
      <vt:lpstr>TEMEL HAKLAR VE ÖDEVLER</vt:lpstr>
      <vt:lpstr>Slayt 3</vt:lpstr>
      <vt:lpstr>Slayt 4</vt:lpstr>
      <vt:lpstr>Slayt 5</vt:lpstr>
      <vt:lpstr>Slayt 6</vt:lpstr>
      <vt:lpstr>Slayt 7</vt:lpstr>
      <vt:lpstr>Slayt 8</vt:lpstr>
      <vt:lpstr>Slayt 9</vt:lpstr>
      <vt:lpstr>KPSS LİSANS (2016)</vt:lpstr>
      <vt:lpstr>KPSS LİSANS (2016)</vt:lpstr>
      <vt:lpstr>KPSS LİSANS (2016)</vt:lpstr>
      <vt:lpstr>KPSS LİSANS (2016)</vt:lpstr>
      <vt:lpstr>KPSS LİSANS (2013)</vt:lpstr>
      <vt:lpstr>KPSS LİSANS (2013)</vt:lpstr>
      <vt:lpstr>KPSS LİSANS (2008)</vt:lpstr>
      <vt:lpstr>KPSS LİSANS (2008)</vt:lpstr>
      <vt:lpstr>KPSS ORTAÖĞRETİM (2016)</vt:lpstr>
      <vt:lpstr>KPSS ORTAÖĞRETİM (2016)</vt:lpstr>
      <vt:lpstr>KPSS ÖNLİSANS (2015)</vt:lpstr>
      <vt:lpstr>KPSS ÖNLİSANS (2015)</vt:lpstr>
      <vt:lpstr>KPSS ORTAÖĞRETİM (2012)</vt:lpstr>
      <vt:lpstr>KPSS ORTAÖĞRETİM (2012)</vt:lpstr>
      <vt:lpstr>KPSS ÖNLİSANS (2012)</vt:lpstr>
      <vt:lpstr>KPSS ÖNLİSANS (2012)</vt:lpstr>
      <vt:lpstr>KPSS LİSANS (2012)</vt:lpstr>
      <vt:lpstr>KPSS LİSANS (2012)</vt:lpstr>
      <vt:lpstr>KPSS LİSANS (2017)</vt:lpstr>
      <vt:lpstr>KPSS LİSANS (2017)</vt:lpstr>
      <vt:lpstr>KPSS ORTAÖĞRETİM (2016)</vt:lpstr>
      <vt:lpstr>KPSS ORTAÖĞRETİM (2016)</vt:lpstr>
      <vt:lpstr>KPSS LİSANS(2008)</vt:lpstr>
      <vt:lpstr>KPSS LİSANS(2008)</vt:lpstr>
      <vt:lpstr>ÖRNEK SORU</vt:lpstr>
      <vt:lpstr>ÖRNEK SORU</vt:lpstr>
      <vt:lpstr>ÖRNEK SORU</vt:lpstr>
      <vt:lpstr>ÖRNEK SORU</vt:lpstr>
      <vt:lpstr>ÖRNEK SORU</vt:lpstr>
      <vt:lpstr>ÖRNEK SORU</vt:lpstr>
      <vt:lpstr>ÖRNEK SORU</vt:lpstr>
      <vt:lpstr>ÖRNEK SORU</vt:lpstr>
      <vt:lpstr>TEŞEKKÜRLER   HAZIRLAYAN FERİD SUDAGEZ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1982 ANAYASASI</dc:title>
  <dc:creator>hsyn</dc:creator>
  <cp:lastModifiedBy>hsyn</cp:lastModifiedBy>
  <cp:revision>84</cp:revision>
  <dcterms:created xsi:type="dcterms:W3CDTF">2020-03-27T20:34:50Z</dcterms:created>
  <dcterms:modified xsi:type="dcterms:W3CDTF">2020-04-14T10:33:23Z</dcterms:modified>
</cp:coreProperties>
</file>